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91" r:id="rId3"/>
    <p:sldId id="263" r:id="rId4"/>
    <p:sldId id="267" r:id="rId5"/>
    <p:sldId id="266" r:id="rId6"/>
    <p:sldId id="268" r:id="rId7"/>
    <p:sldId id="292" r:id="rId8"/>
    <p:sldId id="295" r:id="rId9"/>
    <p:sldId id="293" r:id="rId10"/>
    <p:sldId id="296" r:id="rId11"/>
    <p:sldId id="270" r:id="rId12"/>
    <p:sldId id="299" r:id="rId13"/>
    <p:sldId id="298" r:id="rId14"/>
    <p:sldId id="294" r:id="rId15"/>
    <p:sldId id="271" r:id="rId16"/>
    <p:sldId id="264" r:id="rId17"/>
    <p:sldId id="280" r:id="rId18"/>
    <p:sldId id="289" r:id="rId19"/>
    <p:sldId id="282" r:id="rId20"/>
    <p:sldId id="283" r:id="rId21"/>
    <p:sldId id="284" r:id="rId22"/>
    <p:sldId id="285" r:id="rId23"/>
    <p:sldId id="287" r:id="rId24"/>
    <p:sldId id="286" r:id="rId25"/>
    <p:sldId id="290" r:id="rId26"/>
    <p:sldId id="279" r:id="rId27"/>
    <p:sldId id="278" r:id="rId28"/>
    <p:sldId id="265" r:id="rId29"/>
    <p:sldId id="277" r:id="rId30"/>
    <p:sldId id="276" r:id="rId31"/>
    <p:sldId id="260" r:id="rId32"/>
  </p:sldIdLst>
  <p:sldSz cx="9144000" cy="6858000" type="screen4x3"/>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CC00"/>
    <a:srgbClr val="C7FFAB"/>
    <a:srgbClr val="C2FFA3"/>
    <a:srgbClr val="99FF66"/>
    <a:srgbClr val="00FF00"/>
    <a:srgbClr val="FF5050"/>
    <a:srgbClr val="FF6600"/>
    <a:srgbClr val="FFFF99"/>
    <a:srgbClr val="FF6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81" autoAdjust="0"/>
  </p:normalViewPr>
  <p:slideViewPr>
    <p:cSldViewPr>
      <p:cViewPr>
        <p:scale>
          <a:sx n="100" d="100"/>
          <a:sy n="100" d="100"/>
        </p:scale>
        <p:origin x="-1944" y="-3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DA8D64-E1E6-4A8C-A4CB-61D218836783}" type="doc">
      <dgm:prSet loTypeId="urn:microsoft.com/office/officeart/2005/8/layout/process1" loCatId="process" qsTypeId="urn:microsoft.com/office/officeart/2005/8/quickstyle/3d1" qsCatId="3D" csTypeId="urn:microsoft.com/office/officeart/2005/8/colors/colorful5" csCatId="colorful" phldr="1"/>
      <dgm:spPr/>
      <dgm:t>
        <a:bodyPr/>
        <a:lstStyle/>
        <a:p>
          <a:endParaRPr lang="zh-TW" altLang="en-US"/>
        </a:p>
      </dgm:t>
    </dgm:pt>
    <dgm:pt modelId="{CC6849D8-F772-4920-AE42-D030232265FF}">
      <dgm:prSet phldrT="[文字]" custT="1"/>
      <dgm:spPr/>
      <dgm:t>
        <a:bodyPr/>
        <a:lstStyle/>
        <a:p>
          <a:pPr algn="ctr">
            <a:lnSpc>
              <a:spcPct val="70000"/>
            </a:lnSpc>
            <a:spcAft>
              <a:spcPts val="0"/>
            </a:spcAft>
          </a:pPr>
          <a:r>
            <a:rPr lang="zh-TW" altLang="en-US" sz="3200" b="1" spc="3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意見徵集與彙整</a:t>
          </a:r>
          <a:endParaRPr lang="zh-TW" altLang="en-US" sz="3200" b="1" spc="3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94D4C46E-3E68-4FC7-A0AA-D76A26B1A9FB}" type="parTrans" cxnId="{9CF032A7-95F5-44C0-8CAB-BC021FBD3079}">
      <dgm:prSet/>
      <dgm:spPr/>
      <dgm:t>
        <a:bodyPr/>
        <a:lstStyle/>
        <a:p>
          <a:endParaRPr lang="zh-TW" altLang="en-US"/>
        </a:p>
      </dgm:t>
    </dgm:pt>
    <dgm:pt modelId="{0EDE6CEB-5B2C-4774-9B12-2E7EDC538EF5}" type="sibTrans" cxnId="{9CF032A7-95F5-44C0-8CAB-BC021FBD3079}">
      <dgm:prSet/>
      <dgm:spPr>
        <a:solidFill>
          <a:schemeClr val="tx1"/>
        </a:solidFill>
      </dgm:spPr>
      <dgm:t>
        <a:bodyPr/>
        <a:lstStyle/>
        <a:p>
          <a:endParaRPr lang="zh-TW" altLang="en-US"/>
        </a:p>
      </dgm:t>
    </dgm:pt>
    <dgm:pt modelId="{294BAAB2-3025-40E8-8BD6-069B3027327B}">
      <dgm:prSet phldrT="[文字]" custT="1"/>
      <dgm:spPr/>
      <dgm:t>
        <a:bodyPr/>
        <a:lstStyle/>
        <a:p>
          <a:pPr algn="ctr">
            <a:lnSpc>
              <a:spcPct val="70000"/>
            </a:lnSpc>
            <a:spcAft>
              <a:spcPts val="0"/>
            </a:spcAft>
          </a:pPr>
          <a:r>
            <a:rPr lang="zh-TW" altLang="en-US" sz="3200" b="1" spc="3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總結</a:t>
          </a:r>
          <a:endParaRPr lang="en-US" altLang="zh-TW" sz="3200" b="1" spc="3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lnSpc>
              <a:spcPct val="70000"/>
            </a:lnSpc>
            <a:spcAft>
              <a:spcPts val="0"/>
            </a:spcAft>
          </a:pPr>
          <a:r>
            <a:rPr lang="zh-TW" altLang="en-US" sz="3200" b="1" spc="3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會議</a:t>
          </a:r>
          <a:endParaRPr lang="zh-TW" altLang="en-US" sz="3200" b="1" spc="3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A4C04656-795D-4397-B469-1388E21AE732}" type="parTrans" cxnId="{45291CBC-77AD-4A17-A7A6-65440BDE3331}">
      <dgm:prSet/>
      <dgm:spPr/>
      <dgm:t>
        <a:bodyPr/>
        <a:lstStyle/>
        <a:p>
          <a:endParaRPr lang="zh-TW" altLang="en-US"/>
        </a:p>
      </dgm:t>
    </dgm:pt>
    <dgm:pt modelId="{E2305C6E-61FD-41CD-A922-88E0321D3A41}" type="sibTrans" cxnId="{45291CBC-77AD-4A17-A7A6-65440BDE3331}">
      <dgm:prSet/>
      <dgm:spPr/>
      <dgm:t>
        <a:bodyPr/>
        <a:lstStyle/>
        <a:p>
          <a:endParaRPr lang="zh-TW" altLang="en-US"/>
        </a:p>
      </dgm:t>
    </dgm:pt>
    <dgm:pt modelId="{23DCD3AD-9E84-4ED6-AE42-FCE3EB576709}">
      <dgm:prSet phldrT="[文字]" custT="1"/>
      <dgm:spPr/>
      <dgm:t>
        <a:bodyPr/>
        <a:lstStyle/>
        <a:p>
          <a:pPr algn="ctr">
            <a:lnSpc>
              <a:spcPct val="70000"/>
            </a:lnSpc>
            <a:spcAft>
              <a:spcPts val="0"/>
            </a:spcAft>
          </a:pPr>
          <a:r>
            <a:rPr lang="zh-TW" altLang="en-US" sz="3200" b="1" spc="3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分組</a:t>
          </a:r>
          <a:endParaRPr lang="en-US" altLang="zh-TW" sz="3200" b="1" spc="3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lnSpc>
              <a:spcPct val="70000"/>
            </a:lnSpc>
            <a:spcAft>
              <a:spcPts val="0"/>
            </a:spcAft>
          </a:pPr>
          <a:r>
            <a:rPr lang="zh-TW" altLang="en-US" sz="3200" b="1" spc="3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會議</a:t>
          </a:r>
          <a:endParaRPr lang="zh-TW" altLang="en-US" sz="3200" b="1" spc="3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763D484D-92FA-433E-AE7F-3ED9E2B059D5}" type="sibTrans" cxnId="{C38235A1-ABA7-4C78-B199-513FE305BAF2}">
      <dgm:prSet/>
      <dgm:spPr>
        <a:solidFill>
          <a:schemeClr val="tx1"/>
        </a:solidFill>
      </dgm:spPr>
      <dgm:t>
        <a:bodyPr/>
        <a:lstStyle/>
        <a:p>
          <a:endParaRPr lang="zh-TW" altLang="en-US"/>
        </a:p>
      </dgm:t>
    </dgm:pt>
    <dgm:pt modelId="{7CD0BAF8-68F9-4639-8A14-4C395767E63F}" type="parTrans" cxnId="{C38235A1-ABA7-4C78-B199-513FE305BAF2}">
      <dgm:prSet/>
      <dgm:spPr/>
      <dgm:t>
        <a:bodyPr/>
        <a:lstStyle/>
        <a:p>
          <a:endParaRPr lang="zh-TW" altLang="en-US"/>
        </a:p>
      </dgm:t>
    </dgm:pt>
    <dgm:pt modelId="{0CBB34CC-3F51-48F6-88A8-575942D26D82}" type="pres">
      <dgm:prSet presAssocID="{D9DA8D64-E1E6-4A8C-A4CB-61D218836783}" presName="Name0" presStyleCnt="0">
        <dgm:presLayoutVars>
          <dgm:dir/>
          <dgm:resizeHandles val="exact"/>
        </dgm:presLayoutVars>
      </dgm:prSet>
      <dgm:spPr/>
      <dgm:t>
        <a:bodyPr/>
        <a:lstStyle/>
        <a:p>
          <a:endParaRPr lang="zh-TW" altLang="en-US"/>
        </a:p>
      </dgm:t>
    </dgm:pt>
    <dgm:pt modelId="{8DCE9E6B-2CA0-4E6E-9083-D8E1F264E316}" type="pres">
      <dgm:prSet presAssocID="{CC6849D8-F772-4920-AE42-D030232265FF}" presName="node" presStyleLbl="node1" presStyleIdx="0" presStyleCnt="3">
        <dgm:presLayoutVars>
          <dgm:bulletEnabled val="1"/>
        </dgm:presLayoutVars>
      </dgm:prSet>
      <dgm:spPr/>
      <dgm:t>
        <a:bodyPr/>
        <a:lstStyle/>
        <a:p>
          <a:endParaRPr lang="zh-TW" altLang="en-US"/>
        </a:p>
      </dgm:t>
    </dgm:pt>
    <dgm:pt modelId="{F2927E3A-2CD2-40FF-9818-61A6F9D563FF}" type="pres">
      <dgm:prSet presAssocID="{0EDE6CEB-5B2C-4774-9B12-2E7EDC538EF5}" presName="sibTrans" presStyleLbl="sibTrans2D1" presStyleIdx="0" presStyleCnt="2" custScaleY="53938"/>
      <dgm:spPr/>
      <dgm:t>
        <a:bodyPr/>
        <a:lstStyle/>
        <a:p>
          <a:endParaRPr lang="zh-TW" altLang="en-US"/>
        </a:p>
      </dgm:t>
    </dgm:pt>
    <dgm:pt modelId="{0DC504DB-2E51-4628-B3C6-F9B1E6AC04E6}" type="pres">
      <dgm:prSet presAssocID="{0EDE6CEB-5B2C-4774-9B12-2E7EDC538EF5}" presName="connectorText" presStyleLbl="sibTrans2D1" presStyleIdx="0" presStyleCnt="2"/>
      <dgm:spPr/>
      <dgm:t>
        <a:bodyPr/>
        <a:lstStyle/>
        <a:p>
          <a:endParaRPr lang="zh-TW" altLang="en-US"/>
        </a:p>
      </dgm:t>
    </dgm:pt>
    <dgm:pt modelId="{BC5D6AB5-E912-4404-B344-E94066F6758F}" type="pres">
      <dgm:prSet presAssocID="{23DCD3AD-9E84-4ED6-AE42-FCE3EB576709}" presName="node" presStyleLbl="node1" presStyleIdx="1" presStyleCnt="3">
        <dgm:presLayoutVars>
          <dgm:bulletEnabled val="1"/>
        </dgm:presLayoutVars>
      </dgm:prSet>
      <dgm:spPr/>
      <dgm:t>
        <a:bodyPr/>
        <a:lstStyle/>
        <a:p>
          <a:endParaRPr lang="zh-TW" altLang="en-US"/>
        </a:p>
      </dgm:t>
    </dgm:pt>
    <dgm:pt modelId="{3DE59CA3-0C0A-48CE-B4C9-4E22CDA34C15}" type="pres">
      <dgm:prSet presAssocID="{763D484D-92FA-433E-AE7F-3ED9E2B059D5}" presName="sibTrans" presStyleLbl="sibTrans2D1" presStyleIdx="1" presStyleCnt="2" custScaleY="53938"/>
      <dgm:spPr/>
      <dgm:t>
        <a:bodyPr/>
        <a:lstStyle/>
        <a:p>
          <a:endParaRPr lang="zh-TW" altLang="en-US"/>
        </a:p>
      </dgm:t>
    </dgm:pt>
    <dgm:pt modelId="{BD00550D-F328-4503-8077-D969C0B2B8DB}" type="pres">
      <dgm:prSet presAssocID="{763D484D-92FA-433E-AE7F-3ED9E2B059D5}" presName="connectorText" presStyleLbl="sibTrans2D1" presStyleIdx="1" presStyleCnt="2"/>
      <dgm:spPr/>
      <dgm:t>
        <a:bodyPr/>
        <a:lstStyle/>
        <a:p>
          <a:endParaRPr lang="zh-TW" altLang="en-US"/>
        </a:p>
      </dgm:t>
    </dgm:pt>
    <dgm:pt modelId="{C0577926-FBE9-4D36-BD23-F0996F7A362D}" type="pres">
      <dgm:prSet presAssocID="{294BAAB2-3025-40E8-8BD6-069B3027327B}" presName="node" presStyleLbl="node1" presStyleIdx="2" presStyleCnt="3">
        <dgm:presLayoutVars>
          <dgm:bulletEnabled val="1"/>
        </dgm:presLayoutVars>
      </dgm:prSet>
      <dgm:spPr/>
      <dgm:t>
        <a:bodyPr/>
        <a:lstStyle/>
        <a:p>
          <a:endParaRPr lang="zh-TW" altLang="en-US"/>
        </a:p>
      </dgm:t>
    </dgm:pt>
  </dgm:ptLst>
  <dgm:cxnLst>
    <dgm:cxn modelId="{94F6472B-F997-4C77-A772-A7BF63B04D94}" type="presOf" srcId="{0EDE6CEB-5B2C-4774-9B12-2E7EDC538EF5}" destId="{0DC504DB-2E51-4628-B3C6-F9B1E6AC04E6}" srcOrd="1" destOrd="0" presId="urn:microsoft.com/office/officeart/2005/8/layout/process1"/>
    <dgm:cxn modelId="{45291CBC-77AD-4A17-A7A6-65440BDE3331}" srcId="{D9DA8D64-E1E6-4A8C-A4CB-61D218836783}" destId="{294BAAB2-3025-40E8-8BD6-069B3027327B}" srcOrd="2" destOrd="0" parTransId="{A4C04656-795D-4397-B469-1388E21AE732}" sibTransId="{E2305C6E-61FD-41CD-A922-88E0321D3A41}"/>
    <dgm:cxn modelId="{970A4135-7567-4BCA-BF35-3F09A5AF5C25}" type="presOf" srcId="{23DCD3AD-9E84-4ED6-AE42-FCE3EB576709}" destId="{BC5D6AB5-E912-4404-B344-E94066F6758F}" srcOrd="0" destOrd="0" presId="urn:microsoft.com/office/officeart/2005/8/layout/process1"/>
    <dgm:cxn modelId="{C38235A1-ABA7-4C78-B199-513FE305BAF2}" srcId="{D9DA8D64-E1E6-4A8C-A4CB-61D218836783}" destId="{23DCD3AD-9E84-4ED6-AE42-FCE3EB576709}" srcOrd="1" destOrd="0" parTransId="{7CD0BAF8-68F9-4639-8A14-4C395767E63F}" sibTransId="{763D484D-92FA-433E-AE7F-3ED9E2B059D5}"/>
    <dgm:cxn modelId="{9FBFD320-8082-4D9E-A33A-BCFE3004D52F}" type="presOf" srcId="{294BAAB2-3025-40E8-8BD6-069B3027327B}" destId="{C0577926-FBE9-4D36-BD23-F0996F7A362D}" srcOrd="0" destOrd="0" presId="urn:microsoft.com/office/officeart/2005/8/layout/process1"/>
    <dgm:cxn modelId="{E21A501B-39D8-407B-96D6-84EF801E13C3}" type="presOf" srcId="{0EDE6CEB-5B2C-4774-9B12-2E7EDC538EF5}" destId="{F2927E3A-2CD2-40FF-9818-61A6F9D563FF}" srcOrd="0" destOrd="0" presId="urn:microsoft.com/office/officeart/2005/8/layout/process1"/>
    <dgm:cxn modelId="{55BA0FF0-10D9-401F-B74A-40056B0CE39C}" type="presOf" srcId="{CC6849D8-F772-4920-AE42-D030232265FF}" destId="{8DCE9E6B-2CA0-4E6E-9083-D8E1F264E316}" srcOrd="0" destOrd="0" presId="urn:microsoft.com/office/officeart/2005/8/layout/process1"/>
    <dgm:cxn modelId="{FC7E1679-6DA5-4656-9CC5-968E8E4F174B}" type="presOf" srcId="{D9DA8D64-E1E6-4A8C-A4CB-61D218836783}" destId="{0CBB34CC-3F51-48F6-88A8-575942D26D82}" srcOrd="0" destOrd="0" presId="urn:microsoft.com/office/officeart/2005/8/layout/process1"/>
    <dgm:cxn modelId="{51BA5799-70A2-4AFA-A46C-79A39FCF5D98}" type="presOf" srcId="{763D484D-92FA-433E-AE7F-3ED9E2B059D5}" destId="{3DE59CA3-0C0A-48CE-B4C9-4E22CDA34C15}" srcOrd="0" destOrd="0" presId="urn:microsoft.com/office/officeart/2005/8/layout/process1"/>
    <dgm:cxn modelId="{F619B5F6-310D-48C4-AE90-3A5712BBD30D}" type="presOf" srcId="{763D484D-92FA-433E-AE7F-3ED9E2B059D5}" destId="{BD00550D-F328-4503-8077-D969C0B2B8DB}" srcOrd="1" destOrd="0" presId="urn:microsoft.com/office/officeart/2005/8/layout/process1"/>
    <dgm:cxn modelId="{9CF032A7-95F5-44C0-8CAB-BC021FBD3079}" srcId="{D9DA8D64-E1E6-4A8C-A4CB-61D218836783}" destId="{CC6849D8-F772-4920-AE42-D030232265FF}" srcOrd="0" destOrd="0" parTransId="{94D4C46E-3E68-4FC7-A0AA-D76A26B1A9FB}" sibTransId="{0EDE6CEB-5B2C-4774-9B12-2E7EDC538EF5}"/>
    <dgm:cxn modelId="{043586FA-34EF-4C56-A3FA-3A91ACB04E7D}" type="presParOf" srcId="{0CBB34CC-3F51-48F6-88A8-575942D26D82}" destId="{8DCE9E6B-2CA0-4E6E-9083-D8E1F264E316}" srcOrd="0" destOrd="0" presId="urn:microsoft.com/office/officeart/2005/8/layout/process1"/>
    <dgm:cxn modelId="{3920F37F-5480-4930-BB0F-A756091278D8}" type="presParOf" srcId="{0CBB34CC-3F51-48F6-88A8-575942D26D82}" destId="{F2927E3A-2CD2-40FF-9818-61A6F9D563FF}" srcOrd="1" destOrd="0" presId="urn:microsoft.com/office/officeart/2005/8/layout/process1"/>
    <dgm:cxn modelId="{2C16E3AA-4D47-4C4C-BC53-4E613CBFE4E8}" type="presParOf" srcId="{F2927E3A-2CD2-40FF-9818-61A6F9D563FF}" destId="{0DC504DB-2E51-4628-B3C6-F9B1E6AC04E6}" srcOrd="0" destOrd="0" presId="urn:microsoft.com/office/officeart/2005/8/layout/process1"/>
    <dgm:cxn modelId="{F462387B-C5EA-4ACF-94B8-E28328C34C0D}" type="presParOf" srcId="{0CBB34CC-3F51-48F6-88A8-575942D26D82}" destId="{BC5D6AB5-E912-4404-B344-E94066F6758F}" srcOrd="2" destOrd="0" presId="urn:microsoft.com/office/officeart/2005/8/layout/process1"/>
    <dgm:cxn modelId="{1B528B0A-3ABE-45E6-94DD-DE18655C8589}" type="presParOf" srcId="{0CBB34CC-3F51-48F6-88A8-575942D26D82}" destId="{3DE59CA3-0C0A-48CE-B4C9-4E22CDA34C15}" srcOrd="3" destOrd="0" presId="urn:microsoft.com/office/officeart/2005/8/layout/process1"/>
    <dgm:cxn modelId="{314662D8-95CB-4533-BC38-6992603F00E2}" type="presParOf" srcId="{3DE59CA3-0C0A-48CE-B4C9-4E22CDA34C15}" destId="{BD00550D-F328-4503-8077-D969C0B2B8DB}" srcOrd="0" destOrd="0" presId="urn:microsoft.com/office/officeart/2005/8/layout/process1"/>
    <dgm:cxn modelId="{1E6EB3A8-D2F8-46A1-941F-A0866096826B}" type="presParOf" srcId="{0CBB34CC-3F51-48F6-88A8-575942D26D82}" destId="{C0577926-FBE9-4D36-BD23-F0996F7A362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AB7386-922B-4EEB-A447-321020C2806C}" type="doc">
      <dgm:prSet loTypeId="urn:microsoft.com/office/officeart/2005/8/layout/radial5" loCatId="cycle" qsTypeId="urn:microsoft.com/office/officeart/2005/8/quickstyle/3d1" qsCatId="3D" csTypeId="urn:microsoft.com/office/officeart/2005/8/colors/colorful5" csCatId="colorful" phldr="1"/>
      <dgm:spPr/>
      <dgm:t>
        <a:bodyPr/>
        <a:lstStyle/>
        <a:p>
          <a:endParaRPr lang="zh-TW" altLang="en-US"/>
        </a:p>
      </dgm:t>
    </dgm:pt>
    <dgm:pt modelId="{DDF3A5FA-24CD-44C0-8FCD-9AA03B259060}">
      <dgm:prSet phldrT="[文字]"/>
      <dgm:spPr>
        <a:solidFill>
          <a:srgbClr val="FF3399"/>
        </a:solidFill>
      </dgm:spPr>
      <dgm:t>
        <a:bodyPr/>
        <a:lstStyle/>
        <a:p>
          <a:r>
            <a:rPr lang="zh-TW" altLang="en-US" b="1" dirty="0" smtClean="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議題</a:t>
          </a:r>
          <a:endParaRPr lang="zh-TW" altLang="en-US"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CBE56C3F-5C32-4E2B-BBC5-624991983E22}" type="parTrans" cxnId="{669CBE00-173D-4AC1-B1CD-1147AC992100}">
      <dgm:prSet/>
      <dgm:spPr/>
      <dgm:t>
        <a:bodyPr/>
        <a:lstStyle/>
        <a:p>
          <a:endParaRPr lang="zh-TW" altLang="en-US"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ED29EBC0-0510-4BBA-AE63-A868F2DAA613}" type="sibTrans" cxnId="{669CBE00-173D-4AC1-B1CD-1147AC992100}">
      <dgm:prSet/>
      <dgm:spPr/>
      <dgm:t>
        <a:bodyPr/>
        <a:lstStyle/>
        <a:p>
          <a:endParaRPr lang="zh-TW" altLang="en-US"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BBAF2721-15A1-4F65-AB47-6D35ED16223D}">
      <dgm:prSet phldrT="[文字]"/>
      <dgm:spPr/>
      <dgm:t>
        <a:bodyPr/>
        <a:lstStyle/>
        <a:p>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人權</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8F1C6446-540E-4854-89E0-B9FD08355BCF}" type="parTrans" cxnId="{DB2DB64B-0287-4D1C-914A-591D6E0198B5}">
      <dgm:prSet/>
      <dgm:spPr/>
      <dgm:t>
        <a:bodyPr/>
        <a:lstStyle/>
        <a:p>
          <a:endParaRPr lang="zh-TW" altLang="en-US"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62BE5C69-8101-4FAF-B290-2DE85F503536}" type="sibTrans" cxnId="{DB2DB64B-0287-4D1C-914A-591D6E0198B5}">
      <dgm:prSet/>
      <dgm:spPr/>
      <dgm:t>
        <a:bodyPr/>
        <a:lstStyle/>
        <a:p>
          <a:endParaRPr lang="zh-TW" altLang="en-US"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326A478C-A4FC-4823-8E73-5B654480FCD5}">
      <dgm:prSet phldrT="[文字]"/>
      <dgm:spPr>
        <a:solidFill>
          <a:srgbClr val="996600"/>
        </a:solidFill>
      </dgm:spPr>
      <dgm:t>
        <a:bodyPr/>
        <a:lstStyle/>
        <a:p>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信賴</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13FDFDE4-0D64-4340-84BF-18D50FD29D19}" type="parTrans" cxnId="{06147621-1EE0-4B3D-B7F1-C04335CC121D}">
      <dgm:prSet/>
      <dgm:spPr/>
      <dgm:t>
        <a:bodyPr/>
        <a:lstStyle/>
        <a:p>
          <a:endParaRPr lang="zh-TW" altLang="en-US"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A0A8B46D-B9BF-4865-BFC3-071908D6A71C}" type="sibTrans" cxnId="{06147621-1EE0-4B3D-B7F1-C04335CC121D}">
      <dgm:prSet/>
      <dgm:spPr/>
      <dgm:t>
        <a:bodyPr/>
        <a:lstStyle/>
        <a:p>
          <a:endParaRPr lang="zh-TW" altLang="en-US"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458DB2CA-EFBD-490A-8854-07649FC5F829}">
      <dgm:prSet phldrT="[文字]"/>
      <dgm:spPr>
        <a:solidFill>
          <a:srgbClr val="00B050"/>
        </a:solidFill>
      </dgm:spPr>
      <dgm:t>
        <a:bodyPr/>
        <a:lstStyle/>
        <a:p>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效率</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5C878E56-66F9-44D5-8EDE-CB0730BABC96}" type="parTrans" cxnId="{A6108D76-E96D-4E7C-8371-F51A3DCE20A8}">
      <dgm:prSet/>
      <dgm:spPr/>
      <dgm:t>
        <a:bodyPr/>
        <a:lstStyle/>
        <a:p>
          <a:endParaRPr lang="zh-TW" altLang="en-US"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2AFE867A-0AC5-49B8-9193-5781A47CBF55}" type="sibTrans" cxnId="{A6108D76-E96D-4E7C-8371-F51A3DCE20A8}">
      <dgm:prSet/>
      <dgm:spPr/>
      <dgm:t>
        <a:bodyPr/>
        <a:lstStyle/>
        <a:p>
          <a:endParaRPr lang="zh-TW" altLang="en-US"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73DC88A2-7C69-45D0-9CDD-26DFCF9198AC}">
      <dgm:prSet phldrT="[文字]"/>
      <dgm:spPr>
        <a:solidFill>
          <a:srgbClr val="FF6565"/>
        </a:solidFill>
      </dgm:spPr>
      <dgm:t>
        <a:bodyPr/>
        <a:lstStyle/>
        <a:p>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友善</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52A09672-D20B-4D9D-BD51-6C0E4AE71EE8}" type="parTrans" cxnId="{AA37EC88-954E-4931-8122-1C92BE772F3C}">
      <dgm:prSet/>
      <dgm:spPr/>
      <dgm:t>
        <a:bodyPr/>
        <a:lstStyle/>
        <a:p>
          <a:endParaRPr lang="zh-TW" altLang="en-US"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289DD0C9-C52E-4733-B76D-8B64A172209A}" type="sibTrans" cxnId="{AA37EC88-954E-4931-8122-1C92BE772F3C}">
      <dgm:prSet/>
      <dgm:spPr/>
      <dgm:t>
        <a:bodyPr/>
        <a:lstStyle/>
        <a:p>
          <a:endParaRPr lang="zh-TW" altLang="en-US"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828C9675-9D38-4B32-BDDD-EAD5961F4DAB}">
      <dgm:prSet phldrT="[文字]"/>
      <dgm:spPr/>
      <dgm:t>
        <a:bodyPr/>
        <a:lstStyle/>
        <a:p>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安全</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D74A1830-F8D0-42A9-8191-2BC0A71C4881}" type="parTrans" cxnId="{07A254E9-C40A-4D0F-8756-7C78BB99A195}">
      <dgm:prSet/>
      <dgm:spPr/>
      <dgm:t>
        <a:bodyPr/>
        <a:lstStyle/>
        <a:p>
          <a:endParaRPr lang="zh-TW" altLang="en-US"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17EDBF63-8D81-4A39-A825-94A96F6EFF6D}" type="sibTrans" cxnId="{07A254E9-C40A-4D0F-8756-7C78BB99A195}">
      <dgm:prSet/>
      <dgm:spPr/>
      <dgm:t>
        <a:bodyPr/>
        <a:lstStyle/>
        <a:p>
          <a:endParaRPr lang="zh-TW" altLang="en-US"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3DE0725D-5A34-41D9-9C79-071FB3721C10}" type="pres">
      <dgm:prSet presAssocID="{44AB7386-922B-4EEB-A447-321020C2806C}" presName="Name0" presStyleCnt="0">
        <dgm:presLayoutVars>
          <dgm:chMax val="1"/>
          <dgm:dir/>
          <dgm:animLvl val="ctr"/>
          <dgm:resizeHandles val="exact"/>
        </dgm:presLayoutVars>
      </dgm:prSet>
      <dgm:spPr/>
      <dgm:t>
        <a:bodyPr/>
        <a:lstStyle/>
        <a:p>
          <a:endParaRPr lang="zh-TW" altLang="en-US"/>
        </a:p>
      </dgm:t>
    </dgm:pt>
    <dgm:pt modelId="{A17A5C2F-DDD0-4703-AB91-AADDCCD5D085}" type="pres">
      <dgm:prSet presAssocID="{DDF3A5FA-24CD-44C0-8FCD-9AA03B259060}" presName="centerShape" presStyleLbl="node0" presStyleIdx="0" presStyleCnt="1"/>
      <dgm:spPr/>
      <dgm:t>
        <a:bodyPr/>
        <a:lstStyle/>
        <a:p>
          <a:endParaRPr lang="zh-TW" altLang="en-US"/>
        </a:p>
      </dgm:t>
    </dgm:pt>
    <dgm:pt modelId="{2AF3160F-B24F-462E-A9A6-40B178C83B47}" type="pres">
      <dgm:prSet presAssocID="{8F1C6446-540E-4854-89E0-B9FD08355BCF}" presName="parTrans" presStyleLbl="sibTrans2D1" presStyleIdx="0" presStyleCnt="5"/>
      <dgm:spPr/>
      <dgm:t>
        <a:bodyPr/>
        <a:lstStyle/>
        <a:p>
          <a:endParaRPr lang="zh-TW" altLang="en-US"/>
        </a:p>
      </dgm:t>
    </dgm:pt>
    <dgm:pt modelId="{E2933B77-41A2-4751-9C5D-C6170A36820A}" type="pres">
      <dgm:prSet presAssocID="{8F1C6446-540E-4854-89E0-B9FD08355BCF}" presName="connectorText" presStyleLbl="sibTrans2D1" presStyleIdx="0" presStyleCnt="5"/>
      <dgm:spPr/>
      <dgm:t>
        <a:bodyPr/>
        <a:lstStyle/>
        <a:p>
          <a:endParaRPr lang="zh-TW" altLang="en-US"/>
        </a:p>
      </dgm:t>
    </dgm:pt>
    <dgm:pt modelId="{1C76FEA2-2837-49AF-9371-066593FF9162}" type="pres">
      <dgm:prSet presAssocID="{BBAF2721-15A1-4F65-AB47-6D35ED16223D}" presName="node" presStyleLbl="node1" presStyleIdx="0" presStyleCnt="5">
        <dgm:presLayoutVars>
          <dgm:bulletEnabled val="1"/>
        </dgm:presLayoutVars>
      </dgm:prSet>
      <dgm:spPr/>
      <dgm:t>
        <a:bodyPr/>
        <a:lstStyle/>
        <a:p>
          <a:endParaRPr lang="zh-TW" altLang="en-US"/>
        </a:p>
      </dgm:t>
    </dgm:pt>
    <dgm:pt modelId="{632B3411-B998-44C7-9E6F-8055E26343A6}" type="pres">
      <dgm:prSet presAssocID="{13FDFDE4-0D64-4340-84BF-18D50FD29D19}" presName="parTrans" presStyleLbl="sibTrans2D1" presStyleIdx="1" presStyleCnt="5"/>
      <dgm:spPr/>
      <dgm:t>
        <a:bodyPr/>
        <a:lstStyle/>
        <a:p>
          <a:endParaRPr lang="zh-TW" altLang="en-US"/>
        </a:p>
      </dgm:t>
    </dgm:pt>
    <dgm:pt modelId="{F2C8E4F4-381B-4E16-8E9E-AC6B3D66ACC1}" type="pres">
      <dgm:prSet presAssocID="{13FDFDE4-0D64-4340-84BF-18D50FD29D19}" presName="connectorText" presStyleLbl="sibTrans2D1" presStyleIdx="1" presStyleCnt="5"/>
      <dgm:spPr/>
      <dgm:t>
        <a:bodyPr/>
        <a:lstStyle/>
        <a:p>
          <a:endParaRPr lang="zh-TW" altLang="en-US"/>
        </a:p>
      </dgm:t>
    </dgm:pt>
    <dgm:pt modelId="{9828D55E-A479-45DD-A232-4AE7E24E3A14}" type="pres">
      <dgm:prSet presAssocID="{326A478C-A4FC-4823-8E73-5B654480FCD5}" presName="node" presStyleLbl="node1" presStyleIdx="1" presStyleCnt="5">
        <dgm:presLayoutVars>
          <dgm:bulletEnabled val="1"/>
        </dgm:presLayoutVars>
      </dgm:prSet>
      <dgm:spPr/>
      <dgm:t>
        <a:bodyPr/>
        <a:lstStyle/>
        <a:p>
          <a:endParaRPr lang="zh-TW" altLang="en-US"/>
        </a:p>
      </dgm:t>
    </dgm:pt>
    <dgm:pt modelId="{FE1A5964-79A7-49FD-A3A0-DD2057FA45F1}" type="pres">
      <dgm:prSet presAssocID="{5C878E56-66F9-44D5-8EDE-CB0730BABC96}" presName="parTrans" presStyleLbl="sibTrans2D1" presStyleIdx="2" presStyleCnt="5"/>
      <dgm:spPr/>
      <dgm:t>
        <a:bodyPr/>
        <a:lstStyle/>
        <a:p>
          <a:endParaRPr lang="zh-TW" altLang="en-US"/>
        </a:p>
      </dgm:t>
    </dgm:pt>
    <dgm:pt modelId="{364EC590-49B4-4A54-8A15-B0A43DAFD109}" type="pres">
      <dgm:prSet presAssocID="{5C878E56-66F9-44D5-8EDE-CB0730BABC96}" presName="connectorText" presStyleLbl="sibTrans2D1" presStyleIdx="2" presStyleCnt="5"/>
      <dgm:spPr/>
      <dgm:t>
        <a:bodyPr/>
        <a:lstStyle/>
        <a:p>
          <a:endParaRPr lang="zh-TW" altLang="en-US"/>
        </a:p>
      </dgm:t>
    </dgm:pt>
    <dgm:pt modelId="{9AD0C0C5-0440-4BC9-98B2-3BD25E9C445E}" type="pres">
      <dgm:prSet presAssocID="{458DB2CA-EFBD-490A-8854-07649FC5F829}" presName="node" presStyleLbl="node1" presStyleIdx="2" presStyleCnt="5">
        <dgm:presLayoutVars>
          <dgm:bulletEnabled val="1"/>
        </dgm:presLayoutVars>
      </dgm:prSet>
      <dgm:spPr/>
      <dgm:t>
        <a:bodyPr/>
        <a:lstStyle/>
        <a:p>
          <a:endParaRPr lang="zh-TW" altLang="en-US"/>
        </a:p>
      </dgm:t>
    </dgm:pt>
    <dgm:pt modelId="{DD1C818F-BE74-4848-853A-E40443031914}" type="pres">
      <dgm:prSet presAssocID="{52A09672-D20B-4D9D-BD51-6C0E4AE71EE8}" presName="parTrans" presStyleLbl="sibTrans2D1" presStyleIdx="3" presStyleCnt="5"/>
      <dgm:spPr/>
      <dgm:t>
        <a:bodyPr/>
        <a:lstStyle/>
        <a:p>
          <a:endParaRPr lang="zh-TW" altLang="en-US"/>
        </a:p>
      </dgm:t>
    </dgm:pt>
    <dgm:pt modelId="{E370AE53-8223-4A34-8284-CAD75412691E}" type="pres">
      <dgm:prSet presAssocID="{52A09672-D20B-4D9D-BD51-6C0E4AE71EE8}" presName="connectorText" presStyleLbl="sibTrans2D1" presStyleIdx="3" presStyleCnt="5"/>
      <dgm:spPr/>
      <dgm:t>
        <a:bodyPr/>
        <a:lstStyle/>
        <a:p>
          <a:endParaRPr lang="zh-TW" altLang="en-US"/>
        </a:p>
      </dgm:t>
    </dgm:pt>
    <dgm:pt modelId="{EB5EFFE4-2194-485E-8EC3-B3B296ED9307}" type="pres">
      <dgm:prSet presAssocID="{73DC88A2-7C69-45D0-9CDD-26DFCF9198AC}" presName="node" presStyleLbl="node1" presStyleIdx="3" presStyleCnt="5">
        <dgm:presLayoutVars>
          <dgm:bulletEnabled val="1"/>
        </dgm:presLayoutVars>
      </dgm:prSet>
      <dgm:spPr/>
      <dgm:t>
        <a:bodyPr/>
        <a:lstStyle/>
        <a:p>
          <a:endParaRPr lang="zh-TW" altLang="en-US"/>
        </a:p>
      </dgm:t>
    </dgm:pt>
    <dgm:pt modelId="{E57993FA-77DD-4DF5-97A1-975F1BE68D83}" type="pres">
      <dgm:prSet presAssocID="{D74A1830-F8D0-42A9-8191-2BC0A71C4881}" presName="parTrans" presStyleLbl="sibTrans2D1" presStyleIdx="4" presStyleCnt="5"/>
      <dgm:spPr/>
      <dgm:t>
        <a:bodyPr/>
        <a:lstStyle/>
        <a:p>
          <a:endParaRPr lang="zh-TW" altLang="en-US"/>
        </a:p>
      </dgm:t>
    </dgm:pt>
    <dgm:pt modelId="{E53ECC31-632C-42E6-BBB2-6846284D2E07}" type="pres">
      <dgm:prSet presAssocID="{D74A1830-F8D0-42A9-8191-2BC0A71C4881}" presName="connectorText" presStyleLbl="sibTrans2D1" presStyleIdx="4" presStyleCnt="5"/>
      <dgm:spPr/>
      <dgm:t>
        <a:bodyPr/>
        <a:lstStyle/>
        <a:p>
          <a:endParaRPr lang="zh-TW" altLang="en-US"/>
        </a:p>
      </dgm:t>
    </dgm:pt>
    <dgm:pt modelId="{759F4D64-3605-46C5-AF89-37C826865B40}" type="pres">
      <dgm:prSet presAssocID="{828C9675-9D38-4B32-BDDD-EAD5961F4DAB}" presName="node" presStyleLbl="node1" presStyleIdx="4" presStyleCnt="5">
        <dgm:presLayoutVars>
          <dgm:bulletEnabled val="1"/>
        </dgm:presLayoutVars>
      </dgm:prSet>
      <dgm:spPr/>
      <dgm:t>
        <a:bodyPr/>
        <a:lstStyle/>
        <a:p>
          <a:endParaRPr lang="zh-TW" altLang="en-US"/>
        </a:p>
      </dgm:t>
    </dgm:pt>
  </dgm:ptLst>
  <dgm:cxnLst>
    <dgm:cxn modelId="{06147621-1EE0-4B3D-B7F1-C04335CC121D}" srcId="{DDF3A5FA-24CD-44C0-8FCD-9AA03B259060}" destId="{326A478C-A4FC-4823-8E73-5B654480FCD5}" srcOrd="1" destOrd="0" parTransId="{13FDFDE4-0D64-4340-84BF-18D50FD29D19}" sibTransId="{A0A8B46D-B9BF-4865-BFC3-071908D6A71C}"/>
    <dgm:cxn modelId="{DA4313B8-1ED7-4270-8DCD-F3061044CC9A}" type="presOf" srcId="{D74A1830-F8D0-42A9-8191-2BC0A71C4881}" destId="{E53ECC31-632C-42E6-BBB2-6846284D2E07}" srcOrd="1" destOrd="0" presId="urn:microsoft.com/office/officeart/2005/8/layout/radial5"/>
    <dgm:cxn modelId="{B42DD63A-4491-4C3A-A32F-C9A031CE4FCB}" type="presOf" srcId="{73DC88A2-7C69-45D0-9CDD-26DFCF9198AC}" destId="{EB5EFFE4-2194-485E-8EC3-B3B296ED9307}" srcOrd="0" destOrd="0" presId="urn:microsoft.com/office/officeart/2005/8/layout/radial5"/>
    <dgm:cxn modelId="{9646B8AF-EC3B-43CE-B20B-344FBBF349E2}" type="presOf" srcId="{52A09672-D20B-4D9D-BD51-6C0E4AE71EE8}" destId="{E370AE53-8223-4A34-8284-CAD75412691E}" srcOrd="1" destOrd="0" presId="urn:microsoft.com/office/officeart/2005/8/layout/radial5"/>
    <dgm:cxn modelId="{395DB6C3-58E6-4F1C-BB0B-1B9049136880}" type="presOf" srcId="{44AB7386-922B-4EEB-A447-321020C2806C}" destId="{3DE0725D-5A34-41D9-9C79-071FB3721C10}" srcOrd="0" destOrd="0" presId="urn:microsoft.com/office/officeart/2005/8/layout/radial5"/>
    <dgm:cxn modelId="{07A254E9-C40A-4D0F-8756-7C78BB99A195}" srcId="{DDF3A5FA-24CD-44C0-8FCD-9AA03B259060}" destId="{828C9675-9D38-4B32-BDDD-EAD5961F4DAB}" srcOrd="4" destOrd="0" parTransId="{D74A1830-F8D0-42A9-8191-2BC0A71C4881}" sibTransId="{17EDBF63-8D81-4A39-A825-94A96F6EFF6D}"/>
    <dgm:cxn modelId="{113B3E26-5DD2-4402-9D11-312C2252B802}" type="presOf" srcId="{5C878E56-66F9-44D5-8EDE-CB0730BABC96}" destId="{FE1A5964-79A7-49FD-A3A0-DD2057FA45F1}" srcOrd="0" destOrd="0" presId="urn:microsoft.com/office/officeart/2005/8/layout/radial5"/>
    <dgm:cxn modelId="{FD95566F-D328-4451-9F1D-E3AFEA282CD2}" type="presOf" srcId="{8F1C6446-540E-4854-89E0-B9FD08355BCF}" destId="{E2933B77-41A2-4751-9C5D-C6170A36820A}" srcOrd="1" destOrd="0" presId="urn:microsoft.com/office/officeart/2005/8/layout/radial5"/>
    <dgm:cxn modelId="{25FA0309-17DD-479F-9622-B6802A919A74}" type="presOf" srcId="{5C878E56-66F9-44D5-8EDE-CB0730BABC96}" destId="{364EC590-49B4-4A54-8A15-B0A43DAFD109}" srcOrd="1" destOrd="0" presId="urn:microsoft.com/office/officeart/2005/8/layout/radial5"/>
    <dgm:cxn modelId="{BD80FB6F-3631-4453-8CFB-E798020F426C}" type="presOf" srcId="{13FDFDE4-0D64-4340-84BF-18D50FD29D19}" destId="{F2C8E4F4-381B-4E16-8E9E-AC6B3D66ACC1}" srcOrd="1" destOrd="0" presId="urn:microsoft.com/office/officeart/2005/8/layout/radial5"/>
    <dgm:cxn modelId="{EE8868B1-E8AE-42B6-AF57-596E415D9C15}" type="presOf" srcId="{828C9675-9D38-4B32-BDDD-EAD5961F4DAB}" destId="{759F4D64-3605-46C5-AF89-37C826865B40}" srcOrd="0" destOrd="0" presId="urn:microsoft.com/office/officeart/2005/8/layout/radial5"/>
    <dgm:cxn modelId="{AA37EC88-954E-4931-8122-1C92BE772F3C}" srcId="{DDF3A5FA-24CD-44C0-8FCD-9AA03B259060}" destId="{73DC88A2-7C69-45D0-9CDD-26DFCF9198AC}" srcOrd="3" destOrd="0" parTransId="{52A09672-D20B-4D9D-BD51-6C0E4AE71EE8}" sibTransId="{289DD0C9-C52E-4733-B76D-8B64A172209A}"/>
    <dgm:cxn modelId="{669CBE00-173D-4AC1-B1CD-1147AC992100}" srcId="{44AB7386-922B-4EEB-A447-321020C2806C}" destId="{DDF3A5FA-24CD-44C0-8FCD-9AA03B259060}" srcOrd="0" destOrd="0" parTransId="{CBE56C3F-5C32-4E2B-BBC5-624991983E22}" sibTransId="{ED29EBC0-0510-4BBA-AE63-A868F2DAA613}"/>
    <dgm:cxn modelId="{DB2DB64B-0287-4D1C-914A-591D6E0198B5}" srcId="{DDF3A5FA-24CD-44C0-8FCD-9AA03B259060}" destId="{BBAF2721-15A1-4F65-AB47-6D35ED16223D}" srcOrd="0" destOrd="0" parTransId="{8F1C6446-540E-4854-89E0-B9FD08355BCF}" sibTransId="{62BE5C69-8101-4FAF-B290-2DE85F503536}"/>
    <dgm:cxn modelId="{95D76F9B-48C5-4B77-982A-6CF0EDB06477}" type="presOf" srcId="{326A478C-A4FC-4823-8E73-5B654480FCD5}" destId="{9828D55E-A479-45DD-A232-4AE7E24E3A14}" srcOrd="0" destOrd="0" presId="urn:microsoft.com/office/officeart/2005/8/layout/radial5"/>
    <dgm:cxn modelId="{A6108D76-E96D-4E7C-8371-F51A3DCE20A8}" srcId="{DDF3A5FA-24CD-44C0-8FCD-9AA03B259060}" destId="{458DB2CA-EFBD-490A-8854-07649FC5F829}" srcOrd="2" destOrd="0" parTransId="{5C878E56-66F9-44D5-8EDE-CB0730BABC96}" sibTransId="{2AFE867A-0AC5-49B8-9193-5781A47CBF55}"/>
    <dgm:cxn modelId="{692DC15B-33B9-4F24-8B98-C863993E3025}" type="presOf" srcId="{D74A1830-F8D0-42A9-8191-2BC0A71C4881}" destId="{E57993FA-77DD-4DF5-97A1-975F1BE68D83}" srcOrd="0" destOrd="0" presId="urn:microsoft.com/office/officeart/2005/8/layout/radial5"/>
    <dgm:cxn modelId="{835D7FEC-9B9D-4F58-B748-D9174EB20FDE}" type="presOf" srcId="{13FDFDE4-0D64-4340-84BF-18D50FD29D19}" destId="{632B3411-B998-44C7-9E6F-8055E26343A6}" srcOrd="0" destOrd="0" presId="urn:microsoft.com/office/officeart/2005/8/layout/radial5"/>
    <dgm:cxn modelId="{91DFA6CF-3F1E-4FA2-83E7-3E6E68AE57EA}" type="presOf" srcId="{DDF3A5FA-24CD-44C0-8FCD-9AA03B259060}" destId="{A17A5C2F-DDD0-4703-AB91-AADDCCD5D085}" srcOrd="0" destOrd="0" presId="urn:microsoft.com/office/officeart/2005/8/layout/radial5"/>
    <dgm:cxn modelId="{4B6DFC93-9D17-4E1C-B528-D1466ACB40DD}" type="presOf" srcId="{52A09672-D20B-4D9D-BD51-6C0E4AE71EE8}" destId="{DD1C818F-BE74-4848-853A-E40443031914}" srcOrd="0" destOrd="0" presId="urn:microsoft.com/office/officeart/2005/8/layout/radial5"/>
    <dgm:cxn modelId="{C502B19B-1086-4F9B-9C9F-D55F8B88F3EE}" type="presOf" srcId="{8F1C6446-540E-4854-89E0-B9FD08355BCF}" destId="{2AF3160F-B24F-462E-A9A6-40B178C83B47}" srcOrd="0" destOrd="0" presId="urn:microsoft.com/office/officeart/2005/8/layout/radial5"/>
    <dgm:cxn modelId="{FA3FEBC4-2BB2-4D82-AC91-A6F4847A4C27}" type="presOf" srcId="{BBAF2721-15A1-4F65-AB47-6D35ED16223D}" destId="{1C76FEA2-2837-49AF-9371-066593FF9162}" srcOrd="0" destOrd="0" presId="urn:microsoft.com/office/officeart/2005/8/layout/radial5"/>
    <dgm:cxn modelId="{59E58089-BDD1-46ED-9034-3AEB871C7E68}" type="presOf" srcId="{458DB2CA-EFBD-490A-8854-07649FC5F829}" destId="{9AD0C0C5-0440-4BC9-98B2-3BD25E9C445E}" srcOrd="0" destOrd="0" presId="urn:microsoft.com/office/officeart/2005/8/layout/radial5"/>
    <dgm:cxn modelId="{265F73D5-C08F-4DBF-B38A-46775F577634}" type="presParOf" srcId="{3DE0725D-5A34-41D9-9C79-071FB3721C10}" destId="{A17A5C2F-DDD0-4703-AB91-AADDCCD5D085}" srcOrd="0" destOrd="0" presId="urn:microsoft.com/office/officeart/2005/8/layout/radial5"/>
    <dgm:cxn modelId="{E093809F-8A64-4DCA-83C0-624CFC561F49}" type="presParOf" srcId="{3DE0725D-5A34-41D9-9C79-071FB3721C10}" destId="{2AF3160F-B24F-462E-A9A6-40B178C83B47}" srcOrd="1" destOrd="0" presId="urn:microsoft.com/office/officeart/2005/8/layout/radial5"/>
    <dgm:cxn modelId="{D34E00B4-EFB8-4D6C-BBAD-A1AACA0AF5CA}" type="presParOf" srcId="{2AF3160F-B24F-462E-A9A6-40B178C83B47}" destId="{E2933B77-41A2-4751-9C5D-C6170A36820A}" srcOrd="0" destOrd="0" presId="urn:microsoft.com/office/officeart/2005/8/layout/radial5"/>
    <dgm:cxn modelId="{87207E5C-66A8-4A89-9B02-4064431A61B8}" type="presParOf" srcId="{3DE0725D-5A34-41D9-9C79-071FB3721C10}" destId="{1C76FEA2-2837-49AF-9371-066593FF9162}" srcOrd="2" destOrd="0" presId="urn:microsoft.com/office/officeart/2005/8/layout/radial5"/>
    <dgm:cxn modelId="{E4FDD342-723C-4328-B7AC-E20A0CFD32DA}" type="presParOf" srcId="{3DE0725D-5A34-41D9-9C79-071FB3721C10}" destId="{632B3411-B998-44C7-9E6F-8055E26343A6}" srcOrd="3" destOrd="0" presId="urn:microsoft.com/office/officeart/2005/8/layout/radial5"/>
    <dgm:cxn modelId="{01C24D07-EA14-4672-8EB6-B6D1073C51EE}" type="presParOf" srcId="{632B3411-B998-44C7-9E6F-8055E26343A6}" destId="{F2C8E4F4-381B-4E16-8E9E-AC6B3D66ACC1}" srcOrd="0" destOrd="0" presId="urn:microsoft.com/office/officeart/2005/8/layout/radial5"/>
    <dgm:cxn modelId="{07F623B6-3269-4A80-B465-B9DC43810849}" type="presParOf" srcId="{3DE0725D-5A34-41D9-9C79-071FB3721C10}" destId="{9828D55E-A479-45DD-A232-4AE7E24E3A14}" srcOrd="4" destOrd="0" presId="urn:microsoft.com/office/officeart/2005/8/layout/radial5"/>
    <dgm:cxn modelId="{07285804-4C33-4F30-98FD-8237513B7666}" type="presParOf" srcId="{3DE0725D-5A34-41D9-9C79-071FB3721C10}" destId="{FE1A5964-79A7-49FD-A3A0-DD2057FA45F1}" srcOrd="5" destOrd="0" presId="urn:microsoft.com/office/officeart/2005/8/layout/radial5"/>
    <dgm:cxn modelId="{E41EA88F-26BE-443E-A831-A833521730FB}" type="presParOf" srcId="{FE1A5964-79A7-49FD-A3A0-DD2057FA45F1}" destId="{364EC590-49B4-4A54-8A15-B0A43DAFD109}" srcOrd="0" destOrd="0" presId="urn:microsoft.com/office/officeart/2005/8/layout/radial5"/>
    <dgm:cxn modelId="{C78FF30B-ECA2-478F-B096-859CA6264CD2}" type="presParOf" srcId="{3DE0725D-5A34-41D9-9C79-071FB3721C10}" destId="{9AD0C0C5-0440-4BC9-98B2-3BD25E9C445E}" srcOrd="6" destOrd="0" presId="urn:microsoft.com/office/officeart/2005/8/layout/radial5"/>
    <dgm:cxn modelId="{E1527F0B-645D-45EB-B207-759A2BEDFFE8}" type="presParOf" srcId="{3DE0725D-5A34-41D9-9C79-071FB3721C10}" destId="{DD1C818F-BE74-4848-853A-E40443031914}" srcOrd="7" destOrd="0" presId="urn:microsoft.com/office/officeart/2005/8/layout/radial5"/>
    <dgm:cxn modelId="{3CD4A020-D561-4576-8B0F-ADC2F62A7177}" type="presParOf" srcId="{DD1C818F-BE74-4848-853A-E40443031914}" destId="{E370AE53-8223-4A34-8284-CAD75412691E}" srcOrd="0" destOrd="0" presId="urn:microsoft.com/office/officeart/2005/8/layout/radial5"/>
    <dgm:cxn modelId="{AE338862-0D0D-4E7C-A10E-5BB8D02D40A4}" type="presParOf" srcId="{3DE0725D-5A34-41D9-9C79-071FB3721C10}" destId="{EB5EFFE4-2194-485E-8EC3-B3B296ED9307}" srcOrd="8" destOrd="0" presId="urn:microsoft.com/office/officeart/2005/8/layout/radial5"/>
    <dgm:cxn modelId="{EAFF915A-EB31-4D35-BD04-97FE8283EBE2}" type="presParOf" srcId="{3DE0725D-5A34-41D9-9C79-071FB3721C10}" destId="{E57993FA-77DD-4DF5-97A1-975F1BE68D83}" srcOrd="9" destOrd="0" presId="urn:microsoft.com/office/officeart/2005/8/layout/radial5"/>
    <dgm:cxn modelId="{BAA9B8C4-ED3C-4AC1-8E44-59FEFEDD13CE}" type="presParOf" srcId="{E57993FA-77DD-4DF5-97A1-975F1BE68D83}" destId="{E53ECC31-632C-42E6-BBB2-6846284D2E07}" srcOrd="0" destOrd="0" presId="urn:microsoft.com/office/officeart/2005/8/layout/radial5"/>
    <dgm:cxn modelId="{9F9457CB-FA42-49E9-BD9F-839ECD4BE8C1}" type="presParOf" srcId="{3DE0725D-5A34-41D9-9C79-071FB3721C10}" destId="{759F4D64-3605-46C5-AF89-37C826865B40}"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A94465-E824-4470-9DDC-F1613F0F6C95}" type="doc">
      <dgm:prSet loTypeId="urn:microsoft.com/office/officeart/2005/8/layout/equation1" loCatId="process" qsTypeId="urn:microsoft.com/office/officeart/2005/8/quickstyle/3d1" qsCatId="3D" csTypeId="urn:microsoft.com/office/officeart/2005/8/colors/colorful5" csCatId="colorful" phldr="1"/>
      <dgm:spPr/>
      <dgm:t>
        <a:bodyPr/>
        <a:lstStyle/>
        <a:p>
          <a:endParaRPr lang="zh-TW" altLang="en-US"/>
        </a:p>
      </dgm:t>
    </dgm:pt>
    <dgm:pt modelId="{B0FDD587-F515-47D3-A975-A0939D2461B0}">
      <dgm:prSet phldrT="[文字]"/>
      <dgm:spPr/>
      <dgm:t>
        <a:bodyPr/>
        <a:lstStyle/>
        <a:p>
          <a:r>
            <a:rPr lang="zh-TW" altLang="en-US" b="1"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退養金</a:t>
          </a:r>
          <a:endParaRPr lang="zh-TW" altLang="en-US"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dgm:t>
    </dgm:pt>
    <dgm:pt modelId="{5196B141-46FC-4677-A984-DA7C81C37EA5}" type="parTrans" cxnId="{FFA24EF7-5EA2-4680-9EFA-B5977F80F9FD}">
      <dgm:prSet/>
      <dgm:spPr/>
      <dgm:t>
        <a:bodyPr/>
        <a:lstStyle/>
        <a:p>
          <a:endParaRPr lang="zh-TW" altLang="en-US"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dgm:t>
    </dgm:pt>
    <dgm:pt modelId="{A7B2A5AB-CDF6-4174-946D-3EFE332B82F2}" type="sibTrans" cxnId="{FFA24EF7-5EA2-4680-9EFA-B5977F80F9FD}">
      <dgm:prSet/>
      <dgm:spPr/>
      <dgm:t>
        <a:bodyPr/>
        <a:lstStyle/>
        <a:p>
          <a:endParaRPr lang="zh-TW" altLang="en-US"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dgm:t>
    </dgm:pt>
    <dgm:pt modelId="{50E02054-48D4-4D2B-9D22-B72C442237F3}">
      <dgm:prSet phldrT="[文字]"/>
      <dgm:spPr/>
      <dgm:t>
        <a:bodyPr/>
        <a:lstStyle/>
        <a:p>
          <a:pPr>
            <a:lnSpc>
              <a:spcPts val="3300"/>
            </a:lnSpc>
            <a:spcAft>
              <a:spcPts val="0"/>
            </a:spcAft>
          </a:pPr>
          <a:r>
            <a:rPr lang="zh-TW" altLang="en-US"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退休</a:t>
          </a:r>
          <a:endParaRPr lang="en-US" altLang="zh-TW"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a:p>
          <a:pPr>
            <a:lnSpc>
              <a:spcPts val="3300"/>
            </a:lnSpc>
            <a:spcAft>
              <a:spcPts val="0"/>
            </a:spcAft>
          </a:pPr>
          <a:r>
            <a:rPr lang="zh-TW" altLang="en-US"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給付</a:t>
          </a:r>
          <a:endParaRPr lang="zh-TW" altLang="en-US"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dgm:t>
    </dgm:pt>
    <dgm:pt modelId="{30F0F47E-D505-46E2-8D5F-132663E4F7F7}" type="parTrans" cxnId="{370310A3-4062-4CA8-98F6-27E7746817DB}">
      <dgm:prSet/>
      <dgm:spPr/>
      <dgm:t>
        <a:bodyPr/>
        <a:lstStyle/>
        <a:p>
          <a:endParaRPr lang="zh-TW" altLang="en-US"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dgm:t>
    </dgm:pt>
    <dgm:pt modelId="{383FB63F-9150-4CF2-AD5B-C9984EADDA04}" type="sibTrans" cxnId="{370310A3-4062-4CA8-98F6-27E7746817DB}">
      <dgm:prSet/>
      <dgm:spPr/>
      <dgm:t>
        <a:bodyPr/>
        <a:lstStyle/>
        <a:p>
          <a:endParaRPr lang="zh-TW" altLang="en-US"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dgm:t>
    </dgm:pt>
    <dgm:pt modelId="{C854A08D-62D4-4500-B298-91476CAA72AC}">
      <dgm:prSet phldrT="[文字]"/>
      <dgm:spPr/>
      <dgm:t>
        <a:bodyPr/>
        <a:lstStyle/>
        <a:p>
          <a:r>
            <a:rPr lang="zh-TW" altLang="en-US" b="1"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退休金</a:t>
          </a:r>
          <a:endParaRPr lang="zh-TW" altLang="en-US"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dgm:t>
    </dgm:pt>
    <dgm:pt modelId="{CF532138-D143-4FCC-9A21-5CBC5127EE6A}" type="parTrans" cxnId="{1634A098-F6DF-456B-B517-8ED023D9641E}">
      <dgm:prSet/>
      <dgm:spPr/>
      <dgm:t>
        <a:bodyPr/>
        <a:lstStyle/>
        <a:p>
          <a:endParaRPr lang="zh-TW" altLang="en-US"/>
        </a:p>
      </dgm:t>
    </dgm:pt>
    <dgm:pt modelId="{D6B83625-D01C-4585-AF78-E38E775E14E9}" type="sibTrans" cxnId="{1634A098-F6DF-456B-B517-8ED023D9641E}">
      <dgm:prSet/>
      <dgm:spPr/>
      <dgm:t>
        <a:bodyPr/>
        <a:lstStyle/>
        <a:p>
          <a:endParaRPr lang="zh-TW" altLang="en-US"/>
        </a:p>
      </dgm:t>
    </dgm:pt>
    <dgm:pt modelId="{9E8A5611-60F1-46A4-8001-5AFBC7506754}" type="pres">
      <dgm:prSet presAssocID="{E0A94465-E824-4470-9DDC-F1613F0F6C95}" presName="linearFlow" presStyleCnt="0">
        <dgm:presLayoutVars>
          <dgm:dir/>
          <dgm:resizeHandles val="exact"/>
        </dgm:presLayoutVars>
      </dgm:prSet>
      <dgm:spPr/>
      <dgm:t>
        <a:bodyPr/>
        <a:lstStyle/>
        <a:p>
          <a:endParaRPr lang="zh-TW" altLang="en-US"/>
        </a:p>
      </dgm:t>
    </dgm:pt>
    <dgm:pt modelId="{98879685-8A31-4DB7-B3BA-532616670391}" type="pres">
      <dgm:prSet presAssocID="{C854A08D-62D4-4500-B298-91476CAA72AC}" presName="node" presStyleLbl="node1" presStyleIdx="0" presStyleCnt="3">
        <dgm:presLayoutVars>
          <dgm:bulletEnabled val="1"/>
        </dgm:presLayoutVars>
      </dgm:prSet>
      <dgm:spPr/>
      <dgm:t>
        <a:bodyPr/>
        <a:lstStyle/>
        <a:p>
          <a:endParaRPr lang="zh-TW" altLang="en-US"/>
        </a:p>
      </dgm:t>
    </dgm:pt>
    <dgm:pt modelId="{5BAFCF72-EEE3-4B17-AC0A-A796766BDD96}" type="pres">
      <dgm:prSet presAssocID="{D6B83625-D01C-4585-AF78-E38E775E14E9}" presName="spacerL" presStyleCnt="0"/>
      <dgm:spPr/>
    </dgm:pt>
    <dgm:pt modelId="{E71E1D73-4A8C-4AF8-97B7-2180E1D6B695}" type="pres">
      <dgm:prSet presAssocID="{D6B83625-D01C-4585-AF78-E38E775E14E9}" presName="sibTrans" presStyleLbl="sibTrans2D1" presStyleIdx="0" presStyleCnt="2"/>
      <dgm:spPr/>
      <dgm:t>
        <a:bodyPr/>
        <a:lstStyle/>
        <a:p>
          <a:endParaRPr lang="zh-TW" altLang="en-US"/>
        </a:p>
      </dgm:t>
    </dgm:pt>
    <dgm:pt modelId="{5ABD00C3-DE04-4F11-9A01-28DA099E2E2D}" type="pres">
      <dgm:prSet presAssocID="{D6B83625-D01C-4585-AF78-E38E775E14E9}" presName="spacerR" presStyleCnt="0"/>
      <dgm:spPr/>
    </dgm:pt>
    <dgm:pt modelId="{0A1D350B-E786-46B0-818C-0E1F62E82B69}" type="pres">
      <dgm:prSet presAssocID="{B0FDD587-F515-47D3-A975-A0939D2461B0}" presName="node" presStyleLbl="node1" presStyleIdx="1" presStyleCnt="3">
        <dgm:presLayoutVars>
          <dgm:bulletEnabled val="1"/>
        </dgm:presLayoutVars>
      </dgm:prSet>
      <dgm:spPr/>
      <dgm:t>
        <a:bodyPr/>
        <a:lstStyle/>
        <a:p>
          <a:endParaRPr lang="zh-TW" altLang="en-US"/>
        </a:p>
      </dgm:t>
    </dgm:pt>
    <dgm:pt modelId="{5E44AB13-866F-4756-84F2-189670C4A161}" type="pres">
      <dgm:prSet presAssocID="{A7B2A5AB-CDF6-4174-946D-3EFE332B82F2}" presName="spacerL" presStyleCnt="0"/>
      <dgm:spPr/>
    </dgm:pt>
    <dgm:pt modelId="{438AD825-226B-45ED-81B7-2AC4BB228997}" type="pres">
      <dgm:prSet presAssocID="{A7B2A5AB-CDF6-4174-946D-3EFE332B82F2}" presName="sibTrans" presStyleLbl="sibTrans2D1" presStyleIdx="1" presStyleCnt="2"/>
      <dgm:spPr/>
      <dgm:t>
        <a:bodyPr/>
        <a:lstStyle/>
        <a:p>
          <a:endParaRPr lang="zh-TW" altLang="en-US"/>
        </a:p>
      </dgm:t>
    </dgm:pt>
    <dgm:pt modelId="{53B4720C-D781-4F92-BF01-BFD081DA7A36}" type="pres">
      <dgm:prSet presAssocID="{A7B2A5AB-CDF6-4174-946D-3EFE332B82F2}" presName="spacerR" presStyleCnt="0"/>
      <dgm:spPr/>
    </dgm:pt>
    <dgm:pt modelId="{9B33A6A1-3B96-4E75-B0A4-B1202146CCC8}" type="pres">
      <dgm:prSet presAssocID="{50E02054-48D4-4D2B-9D22-B72C442237F3}" presName="node" presStyleLbl="node1" presStyleIdx="2" presStyleCnt="3">
        <dgm:presLayoutVars>
          <dgm:bulletEnabled val="1"/>
        </dgm:presLayoutVars>
      </dgm:prSet>
      <dgm:spPr/>
      <dgm:t>
        <a:bodyPr/>
        <a:lstStyle/>
        <a:p>
          <a:endParaRPr lang="zh-TW" altLang="en-US"/>
        </a:p>
      </dgm:t>
    </dgm:pt>
  </dgm:ptLst>
  <dgm:cxnLst>
    <dgm:cxn modelId="{370310A3-4062-4CA8-98F6-27E7746817DB}" srcId="{E0A94465-E824-4470-9DDC-F1613F0F6C95}" destId="{50E02054-48D4-4D2B-9D22-B72C442237F3}" srcOrd="2" destOrd="0" parTransId="{30F0F47E-D505-46E2-8D5F-132663E4F7F7}" sibTransId="{383FB63F-9150-4CF2-AD5B-C9984EADDA04}"/>
    <dgm:cxn modelId="{5CDE28EE-6AA7-4FFF-81C1-00C92049DC60}" type="presOf" srcId="{C854A08D-62D4-4500-B298-91476CAA72AC}" destId="{98879685-8A31-4DB7-B3BA-532616670391}" srcOrd="0" destOrd="0" presId="urn:microsoft.com/office/officeart/2005/8/layout/equation1"/>
    <dgm:cxn modelId="{285200BA-EBE3-49D9-ABC8-B91A9A53C99E}" type="presOf" srcId="{D6B83625-D01C-4585-AF78-E38E775E14E9}" destId="{E71E1D73-4A8C-4AF8-97B7-2180E1D6B695}" srcOrd="0" destOrd="0" presId="urn:microsoft.com/office/officeart/2005/8/layout/equation1"/>
    <dgm:cxn modelId="{44F61BC6-FF63-468B-98C4-87F5974D7757}" type="presOf" srcId="{E0A94465-E824-4470-9DDC-F1613F0F6C95}" destId="{9E8A5611-60F1-46A4-8001-5AFBC7506754}" srcOrd="0" destOrd="0" presId="urn:microsoft.com/office/officeart/2005/8/layout/equation1"/>
    <dgm:cxn modelId="{6659A9B4-7ABE-474D-8E4D-7E9A688DC43C}" type="presOf" srcId="{A7B2A5AB-CDF6-4174-946D-3EFE332B82F2}" destId="{438AD825-226B-45ED-81B7-2AC4BB228997}" srcOrd="0" destOrd="0" presId="urn:microsoft.com/office/officeart/2005/8/layout/equation1"/>
    <dgm:cxn modelId="{FFA24EF7-5EA2-4680-9EFA-B5977F80F9FD}" srcId="{E0A94465-E824-4470-9DDC-F1613F0F6C95}" destId="{B0FDD587-F515-47D3-A975-A0939D2461B0}" srcOrd="1" destOrd="0" parTransId="{5196B141-46FC-4677-A984-DA7C81C37EA5}" sibTransId="{A7B2A5AB-CDF6-4174-946D-3EFE332B82F2}"/>
    <dgm:cxn modelId="{E8B8DB81-968A-4C0A-A720-8D8722321D89}" type="presOf" srcId="{B0FDD587-F515-47D3-A975-A0939D2461B0}" destId="{0A1D350B-E786-46B0-818C-0E1F62E82B69}" srcOrd="0" destOrd="0" presId="urn:microsoft.com/office/officeart/2005/8/layout/equation1"/>
    <dgm:cxn modelId="{3F20DDFA-44D9-49B8-BA80-078B7C6652D3}" type="presOf" srcId="{50E02054-48D4-4D2B-9D22-B72C442237F3}" destId="{9B33A6A1-3B96-4E75-B0A4-B1202146CCC8}" srcOrd="0" destOrd="0" presId="urn:microsoft.com/office/officeart/2005/8/layout/equation1"/>
    <dgm:cxn modelId="{1634A098-F6DF-456B-B517-8ED023D9641E}" srcId="{E0A94465-E824-4470-9DDC-F1613F0F6C95}" destId="{C854A08D-62D4-4500-B298-91476CAA72AC}" srcOrd="0" destOrd="0" parTransId="{CF532138-D143-4FCC-9A21-5CBC5127EE6A}" sibTransId="{D6B83625-D01C-4585-AF78-E38E775E14E9}"/>
    <dgm:cxn modelId="{8ED2AA88-5F95-4349-8F17-0D0640950DD8}" type="presParOf" srcId="{9E8A5611-60F1-46A4-8001-5AFBC7506754}" destId="{98879685-8A31-4DB7-B3BA-532616670391}" srcOrd="0" destOrd="0" presId="urn:microsoft.com/office/officeart/2005/8/layout/equation1"/>
    <dgm:cxn modelId="{BF1E316B-D0AB-423C-BDF1-58C8C1C1E979}" type="presParOf" srcId="{9E8A5611-60F1-46A4-8001-5AFBC7506754}" destId="{5BAFCF72-EEE3-4B17-AC0A-A796766BDD96}" srcOrd="1" destOrd="0" presId="urn:microsoft.com/office/officeart/2005/8/layout/equation1"/>
    <dgm:cxn modelId="{3577286C-23DC-4FE1-A029-7A07DAA04348}" type="presParOf" srcId="{9E8A5611-60F1-46A4-8001-5AFBC7506754}" destId="{E71E1D73-4A8C-4AF8-97B7-2180E1D6B695}" srcOrd="2" destOrd="0" presId="urn:microsoft.com/office/officeart/2005/8/layout/equation1"/>
    <dgm:cxn modelId="{D8490AF8-EDA7-499D-A223-B7C492361C9E}" type="presParOf" srcId="{9E8A5611-60F1-46A4-8001-5AFBC7506754}" destId="{5ABD00C3-DE04-4F11-9A01-28DA099E2E2D}" srcOrd="3" destOrd="0" presId="urn:microsoft.com/office/officeart/2005/8/layout/equation1"/>
    <dgm:cxn modelId="{58C35DE7-9208-4832-AC8C-9DC2186CFCE5}" type="presParOf" srcId="{9E8A5611-60F1-46A4-8001-5AFBC7506754}" destId="{0A1D350B-E786-46B0-818C-0E1F62E82B69}" srcOrd="4" destOrd="0" presId="urn:microsoft.com/office/officeart/2005/8/layout/equation1"/>
    <dgm:cxn modelId="{EF1B0C04-86F3-4AC0-A7BB-4D9A50190740}" type="presParOf" srcId="{9E8A5611-60F1-46A4-8001-5AFBC7506754}" destId="{5E44AB13-866F-4756-84F2-189670C4A161}" srcOrd="5" destOrd="0" presId="urn:microsoft.com/office/officeart/2005/8/layout/equation1"/>
    <dgm:cxn modelId="{EDAF846B-6B21-42A5-A8BA-C7D872B339B7}" type="presParOf" srcId="{9E8A5611-60F1-46A4-8001-5AFBC7506754}" destId="{438AD825-226B-45ED-81B7-2AC4BB228997}" srcOrd="6" destOrd="0" presId="urn:microsoft.com/office/officeart/2005/8/layout/equation1"/>
    <dgm:cxn modelId="{2736D254-2FCA-46A2-A071-22E1C4589BB4}" type="presParOf" srcId="{9E8A5611-60F1-46A4-8001-5AFBC7506754}" destId="{53B4720C-D781-4F92-BF01-BFD081DA7A36}" srcOrd="7" destOrd="0" presId="urn:microsoft.com/office/officeart/2005/8/layout/equation1"/>
    <dgm:cxn modelId="{13E36546-2AD4-4A93-B178-4935B17C6768}" type="presParOf" srcId="{9E8A5611-60F1-46A4-8001-5AFBC7506754}" destId="{9B33A6A1-3B96-4E75-B0A4-B1202146CCC8}"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E9E6B-2CA0-4E6E-9083-D8E1F264E316}">
      <dsp:nvSpPr>
        <dsp:cNvPr id="0" name=""/>
        <dsp:cNvSpPr/>
      </dsp:nvSpPr>
      <dsp:spPr>
        <a:xfrm>
          <a:off x="7203" y="813201"/>
          <a:ext cx="2152991" cy="135234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70000"/>
            </a:lnSpc>
            <a:spcBef>
              <a:spcPct val="0"/>
            </a:spcBef>
            <a:spcAft>
              <a:spcPts val="0"/>
            </a:spcAft>
          </a:pPr>
          <a:r>
            <a:rPr lang="zh-TW" altLang="en-US" sz="3200" b="1" kern="1200" spc="3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意見徵集與彙整</a:t>
          </a:r>
          <a:endParaRPr lang="zh-TW" altLang="en-US" sz="3200" b="1" kern="1200" spc="3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46812" y="852810"/>
        <a:ext cx="2073773" cy="1273129"/>
      </dsp:txXfrm>
    </dsp:sp>
    <dsp:sp modelId="{F2927E3A-2CD2-40FF-9818-61A6F9D563FF}">
      <dsp:nvSpPr>
        <dsp:cNvPr id="0" name=""/>
        <dsp:cNvSpPr/>
      </dsp:nvSpPr>
      <dsp:spPr>
        <a:xfrm>
          <a:off x="2375493" y="1345376"/>
          <a:ext cx="456434" cy="287997"/>
        </a:xfrm>
        <a:prstGeom prst="rightArrow">
          <a:avLst>
            <a:gd name="adj1" fmla="val 60000"/>
            <a:gd name="adj2" fmla="val 5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a:p>
      </dsp:txBody>
      <dsp:txXfrm>
        <a:off x="2375493" y="1402975"/>
        <a:ext cx="370035" cy="172799"/>
      </dsp:txXfrm>
    </dsp:sp>
    <dsp:sp modelId="{BC5D6AB5-E912-4404-B344-E94066F6758F}">
      <dsp:nvSpPr>
        <dsp:cNvPr id="0" name=""/>
        <dsp:cNvSpPr/>
      </dsp:nvSpPr>
      <dsp:spPr>
        <a:xfrm>
          <a:off x="3021390" y="813201"/>
          <a:ext cx="2152991" cy="1352347"/>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70000"/>
            </a:lnSpc>
            <a:spcBef>
              <a:spcPct val="0"/>
            </a:spcBef>
            <a:spcAft>
              <a:spcPts val="0"/>
            </a:spcAft>
          </a:pPr>
          <a:r>
            <a:rPr lang="zh-TW" altLang="en-US" sz="3200" b="1" kern="1200" spc="3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分組</a:t>
          </a:r>
          <a:endParaRPr lang="en-US" altLang="zh-TW" sz="3200" b="1" kern="1200" spc="3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0" algn="ctr" defTabSz="1422400">
            <a:lnSpc>
              <a:spcPct val="70000"/>
            </a:lnSpc>
            <a:spcBef>
              <a:spcPct val="0"/>
            </a:spcBef>
            <a:spcAft>
              <a:spcPts val="0"/>
            </a:spcAft>
          </a:pPr>
          <a:r>
            <a:rPr lang="zh-TW" altLang="en-US" sz="3200" b="1" kern="1200" spc="3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會議</a:t>
          </a:r>
          <a:endParaRPr lang="zh-TW" altLang="en-US" sz="3200" b="1" kern="1200" spc="3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3060999" y="852810"/>
        <a:ext cx="2073773" cy="1273129"/>
      </dsp:txXfrm>
    </dsp:sp>
    <dsp:sp modelId="{3DE59CA3-0C0A-48CE-B4C9-4E22CDA34C15}">
      <dsp:nvSpPr>
        <dsp:cNvPr id="0" name=""/>
        <dsp:cNvSpPr/>
      </dsp:nvSpPr>
      <dsp:spPr>
        <a:xfrm>
          <a:off x="5389681" y="1345376"/>
          <a:ext cx="456434" cy="287997"/>
        </a:xfrm>
        <a:prstGeom prst="rightArrow">
          <a:avLst>
            <a:gd name="adj1" fmla="val 60000"/>
            <a:gd name="adj2" fmla="val 50000"/>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a:p>
      </dsp:txBody>
      <dsp:txXfrm>
        <a:off x="5389681" y="1402975"/>
        <a:ext cx="370035" cy="172799"/>
      </dsp:txXfrm>
    </dsp:sp>
    <dsp:sp modelId="{C0577926-FBE9-4D36-BD23-F0996F7A362D}">
      <dsp:nvSpPr>
        <dsp:cNvPr id="0" name=""/>
        <dsp:cNvSpPr/>
      </dsp:nvSpPr>
      <dsp:spPr>
        <a:xfrm>
          <a:off x="6035578" y="813201"/>
          <a:ext cx="2152991" cy="1352347"/>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70000"/>
            </a:lnSpc>
            <a:spcBef>
              <a:spcPct val="0"/>
            </a:spcBef>
            <a:spcAft>
              <a:spcPts val="0"/>
            </a:spcAft>
          </a:pPr>
          <a:r>
            <a:rPr lang="zh-TW" altLang="en-US" sz="3200" b="1" kern="1200" spc="3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總結</a:t>
          </a:r>
          <a:endParaRPr lang="en-US" altLang="zh-TW" sz="3200" b="1" kern="1200" spc="3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lvl="0" algn="ctr" defTabSz="1422400">
            <a:lnSpc>
              <a:spcPct val="70000"/>
            </a:lnSpc>
            <a:spcBef>
              <a:spcPct val="0"/>
            </a:spcBef>
            <a:spcAft>
              <a:spcPts val="0"/>
            </a:spcAft>
          </a:pPr>
          <a:r>
            <a:rPr lang="zh-TW" altLang="en-US" sz="3200" b="1" kern="1200" spc="3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會議</a:t>
          </a:r>
          <a:endParaRPr lang="zh-TW" altLang="en-US" sz="3200" b="1" kern="1200" spc="3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6075187" y="852810"/>
        <a:ext cx="2073773" cy="1273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A5C2F-DDD0-4703-AB91-AADDCCD5D085}">
      <dsp:nvSpPr>
        <dsp:cNvPr id="0" name=""/>
        <dsp:cNvSpPr/>
      </dsp:nvSpPr>
      <dsp:spPr>
        <a:xfrm>
          <a:off x="2521827" y="1611182"/>
          <a:ext cx="1149033" cy="1149033"/>
        </a:xfrm>
        <a:prstGeom prst="ellipse">
          <a:avLst/>
        </a:prstGeom>
        <a:solidFill>
          <a:srgbClr val="FF3399"/>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zh-TW" altLang="en-US" sz="2900" b="1" kern="1200" dirty="0" smtClean="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議題</a:t>
          </a:r>
          <a:endParaRPr lang="zh-TW" altLang="en-US" sz="2900" b="1" kern="1200"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2690099" y="1779454"/>
        <a:ext cx="812489" cy="812489"/>
      </dsp:txXfrm>
    </dsp:sp>
    <dsp:sp modelId="{2AF3160F-B24F-462E-A9A6-40B178C83B47}">
      <dsp:nvSpPr>
        <dsp:cNvPr id="0" name=""/>
        <dsp:cNvSpPr/>
      </dsp:nvSpPr>
      <dsp:spPr>
        <a:xfrm rot="16200000">
          <a:off x="2974304" y="1192491"/>
          <a:ext cx="244078" cy="390671"/>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b="1" kern="120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3010916" y="1307237"/>
        <a:ext cx="170855" cy="234403"/>
      </dsp:txXfrm>
    </dsp:sp>
    <dsp:sp modelId="{1C76FEA2-2837-49AF-9371-066593FF9162}">
      <dsp:nvSpPr>
        <dsp:cNvPr id="0" name=""/>
        <dsp:cNvSpPr/>
      </dsp:nvSpPr>
      <dsp:spPr>
        <a:xfrm>
          <a:off x="2521827" y="1622"/>
          <a:ext cx="1149033" cy="114903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zh-TW" altLang="en-US" sz="2900" b="1"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人權</a:t>
          </a:r>
          <a:endParaRPr lang="zh-TW" altLang="en-US" sz="29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2690099" y="169894"/>
        <a:ext cx="812489" cy="812489"/>
      </dsp:txXfrm>
    </dsp:sp>
    <dsp:sp modelId="{632B3411-B998-44C7-9E6F-8055E26343A6}">
      <dsp:nvSpPr>
        <dsp:cNvPr id="0" name=""/>
        <dsp:cNvSpPr/>
      </dsp:nvSpPr>
      <dsp:spPr>
        <a:xfrm rot="20520000">
          <a:off x="3733126" y="1743807"/>
          <a:ext cx="244078" cy="390671"/>
        </a:xfrm>
        <a:prstGeom prst="rightArrow">
          <a:avLst>
            <a:gd name="adj1" fmla="val 60000"/>
            <a:gd name="adj2" fmla="val 5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b="1" kern="120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3734918" y="1833255"/>
        <a:ext cx="170855" cy="234403"/>
      </dsp:txXfrm>
    </dsp:sp>
    <dsp:sp modelId="{9828D55E-A479-45DD-A232-4AE7E24E3A14}">
      <dsp:nvSpPr>
        <dsp:cNvPr id="0" name=""/>
        <dsp:cNvSpPr/>
      </dsp:nvSpPr>
      <dsp:spPr>
        <a:xfrm>
          <a:off x="4052609" y="1113800"/>
          <a:ext cx="1149033" cy="1149033"/>
        </a:xfrm>
        <a:prstGeom prst="ellipse">
          <a:avLst/>
        </a:prstGeom>
        <a:solidFill>
          <a:srgbClr val="9966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zh-TW" altLang="en-US" sz="2900" b="1"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信賴</a:t>
          </a:r>
          <a:endParaRPr lang="zh-TW" altLang="en-US" sz="29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4220881" y="1282072"/>
        <a:ext cx="812489" cy="812489"/>
      </dsp:txXfrm>
    </dsp:sp>
    <dsp:sp modelId="{FE1A5964-79A7-49FD-A3A0-DD2057FA45F1}">
      <dsp:nvSpPr>
        <dsp:cNvPr id="0" name=""/>
        <dsp:cNvSpPr/>
      </dsp:nvSpPr>
      <dsp:spPr>
        <a:xfrm rot="3240000">
          <a:off x="3443282" y="2635855"/>
          <a:ext cx="244078" cy="390671"/>
        </a:xfrm>
        <a:prstGeom prst="rightArrow">
          <a:avLst>
            <a:gd name="adj1" fmla="val 60000"/>
            <a:gd name="adj2" fmla="val 5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b="1" kern="120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3458374" y="2684370"/>
        <a:ext cx="170855" cy="234403"/>
      </dsp:txXfrm>
    </dsp:sp>
    <dsp:sp modelId="{9AD0C0C5-0440-4BC9-98B2-3BD25E9C445E}">
      <dsp:nvSpPr>
        <dsp:cNvPr id="0" name=""/>
        <dsp:cNvSpPr/>
      </dsp:nvSpPr>
      <dsp:spPr>
        <a:xfrm>
          <a:off x="3467902" y="2913343"/>
          <a:ext cx="1149033" cy="1149033"/>
        </a:xfrm>
        <a:prstGeom prst="ellipse">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zh-TW" altLang="en-US" sz="2900" b="1"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效率</a:t>
          </a:r>
          <a:endParaRPr lang="zh-TW" altLang="en-US" sz="29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3636174" y="3081615"/>
        <a:ext cx="812489" cy="812489"/>
      </dsp:txXfrm>
    </dsp:sp>
    <dsp:sp modelId="{DD1C818F-BE74-4848-853A-E40443031914}">
      <dsp:nvSpPr>
        <dsp:cNvPr id="0" name=""/>
        <dsp:cNvSpPr/>
      </dsp:nvSpPr>
      <dsp:spPr>
        <a:xfrm rot="7560000">
          <a:off x="2505327" y="2635855"/>
          <a:ext cx="244078" cy="390671"/>
        </a:xfrm>
        <a:prstGeom prst="rightArrow">
          <a:avLst>
            <a:gd name="adj1" fmla="val 60000"/>
            <a:gd name="adj2" fmla="val 5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b="1" kern="120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rot="10800000">
        <a:off x="2563458" y="2684370"/>
        <a:ext cx="170855" cy="234403"/>
      </dsp:txXfrm>
    </dsp:sp>
    <dsp:sp modelId="{EB5EFFE4-2194-485E-8EC3-B3B296ED9307}">
      <dsp:nvSpPr>
        <dsp:cNvPr id="0" name=""/>
        <dsp:cNvSpPr/>
      </dsp:nvSpPr>
      <dsp:spPr>
        <a:xfrm>
          <a:off x="1575751" y="2913343"/>
          <a:ext cx="1149033" cy="1149033"/>
        </a:xfrm>
        <a:prstGeom prst="ellipse">
          <a:avLst/>
        </a:prstGeom>
        <a:solidFill>
          <a:srgbClr val="FF656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zh-TW" altLang="en-US" sz="2900" b="1"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友善</a:t>
          </a:r>
          <a:endParaRPr lang="zh-TW" altLang="en-US" sz="29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1744023" y="3081615"/>
        <a:ext cx="812489" cy="812489"/>
      </dsp:txXfrm>
    </dsp:sp>
    <dsp:sp modelId="{E57993FA-77DD-4DF5-97A1-975F1BE68D83}">
      <dsp:nvSpPr>
        <dsp:cNvPr id="0" name=""/>
        <dsp:cNvSpPr/>
      </dsp:nvSpPr>
      <dsp:spPr>
        <a:xfrm rot="11880000">
          <a:off x="2215483" y="1743807"/>
          <a:ext cx="244078" cy="390671"/>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b="1" kern="120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rot="10800000">
        <a:off x="2286914" y="1833255"/>
        <a:ext cx="170855" cy="234403"/>
      </dsp:txXfrm>
    </dsp:sp>
    <dsp:sp modelId="{759F4D64-3605-46C5-AF89-37C826865B40}">
      <dsp:nvSpPr>
        <dsp:cNvPr id="0" name=""/>
        <dsp:cNvSpPr/>
      </dsp:nvSpPr>
      <dsp:spPr>
        <a:xfrm>
          <a:off x="991044" y="1113800"/>
          <a:ext cx="1149033" cy="1149033"/>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zh-TW" altLang="en-US" sz="2900" b="1"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安全</a:t>
          </a:r>
          <a:endParaRPr lang="zh-TW" altLang="en-US" sz="29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1159316" y="1282072"/>
        <a:ext cx="812489" cy="8124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79685-8A31-4DB7-B3BA-532616670391}">
      <dsp:nvSpPr>
        <dsp:cNvPr id="0" name=""/>
        <dsp:cNvSpPr/>
      </dsp:nvSpPr>
      <dsp:spPr>
        <a:xfrm>
          <a:off x="194716" y="948"/>
          <a:ext cx="1663572" cy="166357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退休金</a:t>
          </a:r>
          <a:endParaRPr lang="zh-TW" altLang="en-US" sz="28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dsp:txBody>
      <dsp:txXfrm>
        <a:off x="438340" y="244572"/>
        <a:ext cx="1176324" cy="1176324"/>
      </dsp:txXfrm>
    </dsp:sp>
    <dsp:sp modelId="{E71E1D73-4A8C-4AF8-97B7-2180E1D6B695}">
      <dsp:nvSpPr>
        <dsp:cNvPr id="0" name=""/>
        <dsp:cNvSpPr/>
      </dsp:nvSpPr>
      <dsp:spPr>
        <a:xfrm>
          <a:off x="1993371" y="350298"/>
          <a:ext cx="964872" cy="964872"/>
        </a:xfrm>
        <a:prstGeom prst="mathPlus">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2121265" y="719265"/>
        <a:ext cx="709084" cy="226938"/>
      </dsp:txXfrm>
    </dsp:sp>
    <dsp:sp modelId="{0A1D350B-E786-46B0-818C-0E1F62E82B69}">
      <dsp:nvSpPr>
        <dsp:cNvPr id="0" name=""/>
        <dsp:cNvSpPr/>
      </dsp:nvSpPr>
      <dsp:spPr>
        <a:xfrm>
          <a:off x="3093325" y="948"/>
          <a:ext cx="1663572" cy="1663572"/>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退養金</a:t>
          </a:r>
          <a:endParaRPr lang="zh-TW" altLang="en-US" sz="28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dsp:txBody>
      <dsp:txXfrm>
        <a:off x="3336949" y="244572"/>
        <a:ext cx="1176324" cy="1176324"/>
      </dsp:txXfrm>
    </dsp:sp>
    <dsp:sp modelId="{438AD825-226B-45ED-81B7-2AC4BB228997}">
      <dsp:nvSpPr>
        <dsp:cNvPr id="0" name=""/>
        <dsp:cNvSpPr/>
      </dsp:nvSpPr>
      <dsp:spPr>
        <a:xfrm>
          <a:off x="4891980" y="350298"/>
          <a:ext cx="964872" cy="964872"/>
        </a:xfrm>
        <a:prstGeom prst="mathEqual">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TW" altLang="en-US" sz="2300" b="1"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dsp:txBody>
      <dsp:txXfrm>
        <a:off x="5019874" y="549062"/>
        <a:ext cx="709084" cy="567344"/>
      </dsp:txXfrm>
    </dsp:sp>
    <dsp:sp modelId="{9B33A6A1-3B96-4E75-B0A4-B1202146CCC8}">
      <dsp:nvSpPr>
        <dsp:cNvPr id="0" name=""/>
        <dsp:cNvSpPr/>
      </dsp:nvSpPr>
      <dsp:spPr>
        <a:xfrm>
          <a:off x="5991934" y="948"/>
          <a:ext cx="1663572" cy="1663572"/>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ts val="3300"/>
            </a:lnSpc>
            <a:spcBef>
              <a:spcPct val="0"/>
            </a:spcBef>
            <a:spcAft>
              <a:spcPts val="0"/>
            </a:spcAft>
          </a:pPr>
          <a:r>
            <a:rPr lang="zh-TW" altLang="en-US" sz="28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退休</a:t>
          </a:r>
          <a:endParaRPr lang="en-US" altLang="zh-TW" sz="28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a:p>
          <a:pPr lvl="0" algn="ctr" defTabSz="1244600">
            <a:lnSpc>
              <a:spcPts val="3300"/>
            </a:lnSpc>
            <a:spcBef>
              <a:spcPct val="0"/>
            </a:spcBef>
            <a:spcAft>
              <a:spcPts val="0"/>
            </a:spcAft>
          </a:pPr>
          <a:r>
            <a:rPr lang="zh-TW" altLang="en-US" sz="28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給付</a:t>
          </a:r>
          <a:endParaRPr lang="zh-TW" altLang="en-US" sz="28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dsp:txBody>
      <dsp:txXfrm>
        <a:off x="6235558" y="244572"/>
        <a:ext cx="1176324" cy="11763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CCA9961F-91D4-490E-A39B-E35D99ECA528}" type="datetimeFigureOut">
              <a:rPr lang="zh-TW" altLang="en-US" smtClean="0"/>
              <a:t>2017/4/14</a:t>
            </a:fld>
            <a:endParaRPr lang="zh-TW" altLang="en-US"/>
          </a:p>
        </p:txBody>
      </p:sp>
      <p:sp>
        <p:nvSpPr>
          <p:cNvPr id="4" name="頁尾版面配置區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A789108E-6D98-48E8-91D0-338E76E6647E}" type="slidenum">
              <a:rPr lang="zh-TW" altLang="en-US" smtClean="0"/>
              <a:t>‹#›</a:t>
            </a:fld>
            <a:endParaRPr lang="zh-TW" altLang="en-US"/>
          </a:p>
        </p:txBody>
      </p:sp>
    </p:spTree>
    <p:extLst>
      <p:ext uri="{BB962C8B-B14F-4D97-AF65-F5344CB8AC3E}">
        <p14:creationId xmlns:p14="http://schemas.microsoft.com/office/powerpoint/2010/main" val="3401088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698F59F4-5694-476C-96F6-3AA0988D10B9}" type="datetimeFigureOut">
              <a:rPr lang="zh-TW" altLang="en-US" smtClean="0"/>
              <a:t>2017/4/14</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2D0C57E8-6FB1-40B1-84AF-F23C2E6A6B55}" type="slidenum">
              <a:rPr lang="zh-TW" altLang="en-US" smtClean="0"/>
              <a:t>‹#›</a:t>
            </a:fld>
            <a:endParaRPr lang="zh-TW" altLang="en-US"/>
          </a:p>
        </p:txBody>
      </p:sp>
    </p:spTree>
    <p:extLst>
      <p:ext uri="{BB962C8B-B14F-4D97-AF65-F5344CB8AC3E}">
        <p14:creationId xmlns:p14="http://schemas.microsoft.com/office/powerpoint/2010/main" val="31359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222CC14-ADD2-458A-83E8-E22B5589BC41}" type="datetime1">
              <a:rPr lang="zh-TW" altLang="en-US" smtClean="0"/>
              <a:t>2017/4/14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30EDF99-99E5-4DA4-A5DD-11B125906090}" type="slidenum">
              <a:rPr lang="zh-TW" altLang="en-US" smtClean="0"/>
              <a:t>‹#›</a:t>
            </a:fld>
            <a:endParaRPr lang="zh-TW" altLang="en-US"/>
          </a:p>
        </p:txBody>
      </p:sp>
    </p:spTree>
    <p:extLst>
      <p:ext uri="{BB962C8B-B14F-4D97-AF65-F5344CB8AC3E}">
        <p14:creationId xmlns:p14="http://schemas.microsoft.com/office/powerpoint/2010/main" val="389734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26BE2D0-CBC8-4F6B-8055-B284CBEEB13A}" type="datetime1">
              <a:rPr lang="zh-TW" altLang="en-US" smtClean="0"/>
              <a:t>2017/4/14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30EDF99-99E5-4DA4-A5DD-11B125906090}" type="slidenum">
              <a:rPr lang="zh-TW" altLang="en-US" smtClean="0"/>
              <a:t>‹#›</a:t>
            </a:fld>
            <a:endParaRPr lang="zh-TW" altLang="en-US"/>
          </a:p>
        </p:txBody>
      </p:sp>
    </p:spTree>
    <p:extLst>
      <p:ext uri="{BB962C8B-B14F-4D97-AF65-F5344CB8AC3E}">
        <p14:creationId xmlns:p14="http://schemas.microsoft.com/office/powerpoint/2010/main" val="420909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A50163B-00E5-4D78-B64A-8028DCB7B6D4}" type="datetime1">
              <a:rPr lang="zh-TW" altLang="en-US" smtClean="0"/>
              <a:t>2017/4/14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30EDF99-99E5-4DA4-A5DD-11B125906090}" type="slidenum">
              <a:rPr lang="zh-TW" altLang="en-US" smtClean="0"/>
              <a:t>‹#›</a:t>
            </a:fld>
            <a:endParaRPr lang="zh-TW" altLang="en-US"/>
          </a:p>
        </p:txBody>
      </p:sp>
    </p:spTree>
    <p:extLst>
      <p:ext uri="{BB962C8B-B14F-4D97-AF65-F5344CB8AC3E}">
        <p14:creationId xmlns:p14="http://schemas.microsoft.com/office/powerpoint/2010/main" val="962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5BF6203-3163-47C1-A487-B360554AFF51}" type="datetime1">
              <a:rPr lang="zh-TW" altLang="en-US" smtClean="0"/>
              <a:t>2017/4/14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30EDF99-99E5-4DA4-A5DD-11B125906090}" type="slidenum">
              <a:rPr lang="zh-TW" altLang="en-US" smtClean="0"/>
              <a:t>‹#›</a:t>
            </a:fld>
            <a:endParaRPr lang="zh-TW" altLang="en-US"/>
          </a:p>
        </p:txBody>
      </p:sp>
    </p:spTree>
    <p:extLst>
      <p:ext uri="{BB962C8B-B14F-4D97-AF65-F5344CB8AC3E}">
        <p14:creationId xmlns:p14="http://schemas.microsoft.com/office/powerpoint/2010/main" val="34444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3F15DE6-D5F9-45FA-96BD-BEA5E796BE57}" type="datetime1">
              <a:rPr lang="zh-TW" altLang="en-US" smtClean="0"/>
              <a:t>2017/4/14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30EDF99-99E5-4DA4-A5DD-11B125906090}" type="slidenum">
              <a:rPr lang="zh-TW" altLang="en-US" smtClean="0"/>
              <a:t>‹#›</a:t>
            </a:fld>
            <a:endParaRPr lang="zh-TW" altLang="en-US"/>
          </a:p>
        </p:txBody>
      </p:sp>
    </p:spTree>
    <p:extLst>
      <p:ext uri="{BB962C8B-B14F-4D97-AF65-F5344CB8AC3E}">
        <p14:creationId xmlns:p14="http://schemas.microsoft.com/office/powerpoint/2010/main" val="3352544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DD605E2-99C8-4629-B419-EAF71AFA377F}" type="datetime1">
              <a:rPr lang="zh-TW" altLang="en-US" smtClean="0"/>
              <a:t>2017/4/14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30EDF99-99E5-4DA4-A5DD-11B125906090}" type="slidenum">
              <a:rPr lang="zh-TW" altLang="en-US" smtClean="0"/>
              <a:t>‹#›</a:t>
            </a:fld>
            <a:endParaRPr lang="zh-TW" altLang="en-US"/>
          </a:p>
        </p:txBody>
      </p:sp>
    </p:spTree>
    <p:extLst>
      <p:ext uri="{BB962C8B-B14F-4D97-AF65-F5344CB8AC3E}">
        <p14:creationId xmlns:p14="http://schemas.microsoft.com/office/powerpoint/2010/main" val="15999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0733751A-2ED7-41E5-91ED-C000C8BD3CF8}" type="datetime1">
              <a:rPr lang="zh-TW" altLang="en-US" smtClean="0"/>
              <a:t>2017/4/14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30EDF99-99E5-4DA4-A5DD-11B125906090}" type="slidenum">
              <a:rPr lang="zh-TW" altLang="en-US" smtClean="0"/>
              <a:t>‹#›</a:t>
            </a:fld>
            <a:endParaRPr lang="zh-TW" altLang="en-US"/>
          </a:p>
        </p:txBody>
      </p:sp>
    </p:spTree>
    <p:extLst>
      <p:ext uri="{BB962C8B-B14F-4D97-AF65-F5344CB8AC3E}">
        <p14:creationId xmlns:p14="http://schemas.microsoft.com/office/powerpoint/2010/main" val="294662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6698019-C620-40F2-A26D-C0E5A6EF7E3F}" type="datetime1">
              <a:rPr lang="zh-TW" altLang="en-US" smtClean="0"/>
              <a:t>2017/4/14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30EDF99-99E5-4DA4-A5DD-11B125906090}" type="slidenum">
              <a:rPr lang="zh-TW" altLang="en-US" smtClean="0"/>
              <a:t>‹#›</a:t>
            </a:fld>
            <a:endParaRPr lang="zh-TW" altLang="en-US"/>
          </a:p>
        </p:txBody>
      </p:sp>
    </p:spTree>
    <p:extLst>
      <p:ext uri="{BB962C8B-B14F-4D97-AF65-F5344CB8AC3E}">
        <p14:creationId xmlns:p14="http://schemas.microsoft.com/office/powerpoint/2010/main" val="119121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A62C54F-0E62-41A5-BF32-E2ACD3DB4657}" type="datetime1">
              <a:rPr lang="zh-TW" altLang="en-US" smtClean="0"/>
              <a:t>2017/4/14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7010400" y="6492875"/>
            <a:ext cx="2133600" cy="365125"/>
          </a:xfrm>
        </p:spPr>
        <p:txBody>
          <a:bodyPr/>
          <a:lstStyle>
            <a:lvl1pPr>
              <a:defRPr sz="1600" b="1">
                <a:solidFill>
                  <a:schemeClr val="accent3">
                    <a:lumMod val="75000"/>
                  </a:schemeClr>
                </a:solidFill>
                <a:latin typeface="微軟正黑體" panose="020B0604030504040204" pitchFamily="34" charset="-120"/>
                <a:ea typeface="微軟正黑體" panose="020B0604030504040204" pitchFamily="34" charset="-120"/>
              </a:defRPr>
            </a:lvl1pPr>
          </a:lstStyle>
          <a:p>
            <a:fld id="{E30EDF99-99E5-4DA4-A5DD-11B125906090}" type="slidenum">
              <a:rPr lang="zh-TW" altLang="en-US" smtClean="0"/>
              <a:pPr/>
              <a:t>‹#›</a:t>
            </a:fld>
            <a:endParaRPr lang="zh-TW" altLang="en-US"/>
          </a:p>
        </p:txBody>
      </p:sp>
    </p:spTree>
    <p:extLst>
      <p:ext uri="{BB962C8B-B14F-4D97-AF65-F5344CB8AC3E}">
        <p14:creationId xmlns:p14="http://schemas.microsoft.com/office/powerpoint/2010/main" val="25258994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0CF8F90-8DC1-4BCB-AA59-ABE2F0EDAD83}" type="datetime1">
              <a:rPr lang="zh-TW" altLang="en-US" smtClean="0"/>
              <a:t>2017/4/14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30EDF99-99E5-4DA4-A5DD-11B125906090}" type="slidenum">
              <a:rPr lang="zh-TW" altLang="en-US" smtClean="0"/>
              <a:t>‹#›</a:t>
            </a:fld>
            <a:endParaRPr lang="zh-TW" altLang="en-US"/>
          </a:p>
        </p:txBody>
      </p:sp>
    </p:spTree>
    <p:extLst>
      <p:ext uri="{BB962C8B-B14F-4D97-AF65-F5344CB8AC3E}">
        <p14:creationId xmlns:p14="http://schemas.microsoft.com/office/powerpoint/2010/main" val="158985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F3651DB-FAFD-471D-9939-DC598068EDC7}" type="datetime1">
              <a:rPr lang="zh-TW" altLang="en-US" smtClean="0"/>
              <a:t>2017/4/14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30EDF99-99E5-4DA4-A5DD-11B125906090}" type="slidenum">
              <a:rPr lang="zh-TW" altLang="en-US" smtClean="0"/>
              <a:t>‹#›</a:t>
            </a:fld>
            <a:endParaRPr lang="zh-TW" altLang="en-US"/>
          </a:p>
        </p:txBody>
      </p:sp>
    </p:spTree>
    <p:extLst>
      <p:ext uri="{BB962C8B-B14F-4D97-AF65-F5344CB8AC3E}">
        <p14:creationId xmlns:p14="http://schemas.microsoft.com/office/powerpoint/2010/main" val="335069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97FC4-5E2A-46DC-86F6-5A2664BD9514}" type="datetime1">
              <a:rPr lang="zh-TW" altLang="en-US" smtClean="0"/>
              <a:t>2017/4/14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EDF99-99E5-4DA4-A5DD-11B125906090}" type="slidenum">
              <a:rPr lang="zh-TW" altLang="en-US" smtClean="0"/>
              <a:t>‹#›</a:t>
            </a:fld>
            <a:endParaRPr lang="zh-TW" altLang="en-US"/>
          </a:p>
        </p:txBody>
      </p:sp>
    </p:spTree>
    <p:extLst>
      <p:ext uri="{BB962C8B-B14F-4D97-AF65-F5344CB8AC3E}">
        <p14:creationId xmlns:p14="http://schemas.microsoft.com/office/powerpoint/2010/main" val="3918481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www.president.gov.tw/portals/"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D:\$重要個人資料(勿刪)\Desktop\新增資料夾\129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293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542" y="54428"/>
            <a:ext cx="8424936"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圖片 3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98056" y="130018"/>
            <a:ext cx="1368000" cy="494613"/>
          </a:xfrm>
          <a:prstGeom prst="rect">
            <a:avLst/>
          </a:prstGeom>
          <a:noFill/>
          <a:ln>
            <a:noFill/>
          </a:ln>
        </p:spPr>
      </p:pic>
      <p:sp>
        <p:nvSpPr>
          <p:cNvPr id="13" name="矩形 12"/>
          <p:cNvSpPr/>
          <p:nvPr/>
        </p:nvSpPr>
        <p:spPr>
          <a:xfrm>
            <a:off x="0" y="6336163"/>
            <a:ext cx="9111620" cy="369332"/>
          </a:xfrm>
          <a:prstGeom prst="rect">
            <a:avLst/>
          </a:prstGeom>
          <a:noFill/>
        </p:spPr>
        <p:txBody>
          <a:bodyPr wrap="square" lIns="91440" tIns="45720" rIns="91440" bIns="45720">
            <a:spAutoFit/>
          </a:bodyPr>
          <a:lstStyle/>
          <a:p>
            <a:pPr algn="r"/>
            <a:r>
              <a:rPr lang="zh-TW" altLang="en-US" b="1" dirty="0" smtClean="0">
                <a:solidFill>
                  <a:schemeClr val="accent5">
                    <a:lumMod val="50000"/>
                  </a:schemeClr>
                </a:solidFill>
                <a:latin typeface="微軟正黑體" panose="020B0604030504040204" pitchFamily="34" charset="-120"/>
                <a:ea typeface="微軟正黑體" panose="020B0604030504040204" pitchFamily="34" charset="-120"/>
              </a:rPr>
              <a:t>報告單位：檢察司   </a:t>
            </a:r>
            <a:r>
              <a:rPr lang="en-US" altLang="zh-TW" b="1" dirty="0" smtClean="0">
                <a:solidFill>
                  <a:schemeClr val="accent5">
                    <a:lumMod val="50000"/>
                  </a:schemeClr>
                </a:solidFill>
                <a:latin typeface="微軟正黑體" panose="020B0604030504040204" pitchFamily="34" charset="-120"/>
                <a:ea typeface="微軟正黑體" panose="020B0604030504040204" pitchFamily="34" charset="-120"/>
              </a:rPr>
              <a:t>/  106</a:t>
            </a:r>
            <a:r>
              <a:rPr lang="zh-TW" altLang="en-US" b="1" dirty="0" smtClean="0">
                <a:solidFill>
                  <a:schemeClr val="accent5">
                    <a:lumMod val="50000"/>
                  </a:schemeClr>
                </a:solidFill>
                <a:latin typeface="微軟正黑體" panose="020B0604030504040204" pitchFamily="34" charset="-120"/>
                <a:ea typeface="微軟正黑體" panose="020B0604030504040204" pitchFamily="34" charset="-120"/>
              </a:rPr>
              <a:t>年</a:t>
            </a:r>
            <a:r>
              <a:rPr lang="en-US" altLang="zh-TW" b="1" dirty="0" smtClean="0">
                <a:solidFill>
                  <a:schemeClr val="accent5">
                    <a:lumMod val="50000"/>
                  </a:schemeClr>
                </a:solidFill>
                <a:latin typeface="微軟正黑體" panose="020B0604030504040204" pitchFamily="34" charset="-120"/>
                <a:ea typeface="微軟正黑體" panose="020B0604030504040204" pitchFamily="34" charset="-120"/>
              </a:rPr>
              <a:t>4</a:t>
            </a:r>
            <a:r>
              <a:rPr lang="zh-TW" altLang="en-US" b="1" dirty="0" smtClean="0">
                <a:solidFill>
                  <a:schemeClr val="accent5">
                    <a:lumMod val="50000"/>
                  </a:schemeClr>
                </a:solidFill>
                <a:latin typeface="微軟正黑體" panose="020B0604030504040204" pitchFamily="34" charset="-120"/>
                <a:ea typeface="微軟正黑體" panose="020B0604030504040204" pitchFamily="34" charset="-120"/>
              </a:rPr>
              <a:t>月</a:t>
            </a:r>
            <a:r>
              <a:rPr lang="en-US" altLang="zh-TW" b="1" dirty="0" smtClean="0">
                <a:solidFill>
                  <a:schemeClr val="accent5">
                    <a:lumMod val="50000"/>
                  </a:schemeClr>
                </a:solidFill>
                <a:latin typeface="微軟正黑體" panose="020B0604030504040204" pitchFamily="34" charset="-120"/>
                <a:ea typeface="微軟正黑體" panose="020B0604030504040204" pitchFamily="34" charset="-120"/>
              </a:rPr>
              <a:t>5</a:t>
            </a:r>
            <a:r>
              <a:rPr lang="zh-TW" altLang="en-US" b="1" dirty="0" smtClean="0">
                <a:solidFill>
                  <a:schemeClr val="accent5">
                    <a:lumMod val="50000"/>
                  </a:schemeClr>
                </a:solidFill>
                <a:latin typeface="微軟正黑體" panose="020B0604030504040204" pitchFamily="34" charset="-120"/>
                <a:ea typeface="微軟正黑體" panose="020B0604030504040204" pitchFamily="34" charset="-120"/>
              </a:rPr>
              <a:t>─</a:t>
            </a:r>
            <a:r>
              <a:rPr lang="en-US" altLang="zh-TW" b="1" dirty="0" smtClean="0">
                <a:solidFill>
                  <a:schemeClr val="accent5">
                    <a:lumMod val="50000"/>
                  </a:schemeClr>
                </a:solidFill>
                <a:latin typeface="微軟正黑體" panose="020B0604030504040204" pitchFamily="34" charset="-120"/>
                <a:ea typeface="微軟正黑體" panose="020B0604030504040204" pitchFamily="34" charset="-120"/>
              </a:rPr>
              <a:t>13</a:t>
            </a:r>
            <a:r>
              <a:rPr lang="zh-TW" altLang="en-US" b="1" dirty="0" smtClean="0">
                <a:solidFill>
                  <a:schemeClr val="accent5">
                    <a:lumMod val="50000"/>
                  </a:schemeClr>
                </a:solidFill>
                <a:latin typeface="微軟正黑體" panose="020B0604030504040204" pitchFamily="34" charset="-120"/>
                <a:ea typeface="微軟正黑體" panose="020B0604030504040204" pitchFamily="34" charset="-120"/>
              </a:rPr>
              <a:t>日 </a:t>
            </a:r>
            <a:r>
              <a:rPr lang="en-US" altLang="zh-TW" b="1" dirty="0" smtClean="0">
                <a:solidFill>
                  <a:schemeClr val="accent5">
                    <a:lumMod val="50000"/>
                  </a:schemeClr>
                </a:solidFill>
                <a:latin typeface="微軟正黑體" panose="020B0604030504040204" pitchFamily="34" charset="-120"/>
                <a:ea typeface="微軟正黑體" panose="020B0604030504040204" pitchFamily="34" charset="-120"/>
              </a:rPr>
              <a:t>  </a:t>
            </a:r>
            <a:endParaRPr lang="zh-TW" altLang="en-US" b="1" dirty="0">
              <a:solidFill>
                <a:schemeClr val="accent5">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3290112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05314" y="166978"/>
            <a:ext cx="758252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壹</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現狀介紹</a:t>
            </a:r>
            <a:r>
              <a:rPr lang="en-US" altLang="zh-TW"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司法改革的進程</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9" name="矩形 8"/>
          <p:cNvSpPr/>
          <p:nvPr/>
        </p:nvSpPr>
        <p:spPr>
          <a:xfrm>
            <a:off x="323527" y="1264597"/>
            <a:ext cx="5570756" cy="523220"/>
          </a:xfrm>
          <a:prstGeom prst="rect">
            <a:avLst/>
          </a:prstGeom>
          <a:noFill/>
        </p:spPr>
        <p:txBody>
          <a:bodyPr wrap="none" lIns="91440" tIns="45720" rIns="91440" bIns="45720">
            <a:spAutoFit/>
          </a:bodyPr>
          <a:lstStyle/>
          <a:p>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目前分組會議已經通過之</a:t>
            </a: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結論</a:t>
            </a:r>
            <a:endPar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10</a:t>
            </a:fld>
            <a:endParaRPr lang="zh-TW" altLang="en-US"/>
          </a:p>
        </p:txBody>
      </p:sp>
      <p:graphicFrame>
        <p:nvGraphicFramePr>
          <p:cNvPr id="17" name="表格 16"/>
          <p:cNvGraphicFramePr>
            <a:graphicFrameLocks noGrp="1"/>
          </p:cNvGraphicFramePr>
          <p:nvPr>
            <p:extLst>
              <p:ext uri="{D42A27DB-BD31-4B8C-83A1-F6EECF244321}">
                <p14:modId xmlns:p14="http://schemas.microsoft.com/office/powerpoint/2010/main" val="2749604767"/>
              </p:ext>
            </p:extLst>
          </p:nvPr>
        </p:nvGraphicFramePr>
        <p:xfrm>
          <a:off x="917043" y="1916832"/>
          <a:ext cx="7704856" cy="3314342"/>
        </p:xfrm>
        <a:graphic>
          <a:graphicData uri="http://schemas.openxmlformats.org/drawingml/2006/table">
            <a:tbl>
              <a:tblPr firstRow="1" bandRow="1">
                <a:tableStyleId>{5C22544A-7EE6-4342-B048-85BDC9FD1C3A}</a:tableStyleId>
              </a:tblPr>
              <a:tblGrid>
                <a:gridCol w="7704856"/>
              </a:tblGrid>
              <a:tr h="721343">
                <a:tc>
                  <a:txBody>
                    <a:bodyPr/>
                    <a:lstStyle/>
                    <a:p>
                      <a:r>
                        <a:rPr lang="zh-TW" altLang="en-US" sz="24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第二組</a:t>
                      </a:r>
                      <a:endPar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cell3D prstMaterial="dkEdge">
                      <a:bevel prst="coolSlant"/>
                      <a:lightRig rig="flood" dir="t"/>
                    </a:cell3D>
                    <a:solidFill>
                      <a:srgbClr val="00B0F0"/>
                    </a:solidFill>
                  </a:tcPr>
                </a:tc>
              </a:tr>
              <a:tr h="489879">
                <a:tc>
                  <a:txBody>
                    <a:bodyPr/>
                    <a:lstStyle/>
                    <a:p>
                      <a:pPr marL="288000" indent="-457200"/>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建立金字塔型訴訟程序</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tc>
              </a:tr>
              <a:tr h="1273685">
                <a:tc>
                  <a:txBody>
                    <a:bodyPr/>
                    <a:lstStyle/>
                    <a:p>
                      <a:pPr marL="180000" indent="-180000">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建立堅強的事實審，第二審法院原則上採取事後審（刑事）或嚴格續審制（民事），第三審採嚴格法律審兼許可上訴制）。</a:t>
                      </a:r>
                    </a:p>
                    <a:p>
                      <a:pPr marL="180000" indent="-180000">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具體配套措施交由司法院研擬，於下次開會前提出。</a:t>
                      </a:r>
                    </a:p>
                    <a:p>
                      <a:pPr marL="180000" indent="-180000">
                        <a:buFont typeface="Arial" panose="020B0604020202020204" pitchFamily="34" charset="0"/>
                        <a:buChar char="•"/>
                      </a:pPr>
                      <a:endParaRPr lang="zh-TW" altLang="en-US" sz="1800" dirty="0" smtClean="0">
                        <a:latin typeface="微軟正黑體" panose="020B0604030504040204" pitchFamily="34" charset="-120"/>
                        <a:ea typeface="微軟正黑體" panose="020B0604030504040204" pitchFamily="34" charset="-120"/>
                      </a:endParaRPr>
                    </a:p>
                    <a:p>
                      <a:pPr marL="0" indent="0" algn="just">
                        <a:buFont typeface="Arial" panose="020B0604020202020204" pitchFamily="34" charset="0"/>
                        <a:buNone/>
                      </a:pPr>
                      <a:endParaRPr lang="en-US" altLang="zh-TW" sz="1800" dirty="0" smtClean="0">
                        <a:latin typeface="微軟正黑體" panose="020B0604030504040204" pitchFamily="34" charset="-120"/>
                        <a:ea typeface="微軟正黑體" panose="020B0604030504040204" pitchFamily="34" charset="-120"/>
                      </a:endParaRPr>
                    </a:p>
                  </a:txBody>
                  <a:tcPr>
                    <a:solidFill>
                      <a:schemeClr val="bg1"/>
                    </a:solidFill>
                  </a:tcPr>
                </a:tc>
              </a:tr>
            </a:tbl>
          </a:graphicData>
        </a:graphic>
      </p:graphicFrame>
    </p:spTree>
    <p:extLst>
      <p:ext uri="{BB962C8B-B14F-4D97-AF65-F5344CB8AC3E}">
        <p14:creationId xmlns:p14="http://schemas.microsoft.com/office/powerpoint/2010/main" val="342295143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05314" y="166978"/>
            <a:ext cx="758252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壹</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現狀介紹</a:t>
            </a:r>
            <a:r>
              <a:rPr lang="en-US" altLang="zh-TW"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司法改革的進程</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9" name="矩形 8"/>
          <p:cNvSpPr/>
          <p:nvPr/>
        </p:nvSpPr>
        <p:spPr>
          <a:xfrm>
            <a:off x="323527" y="1264597"/>
            <a:ext cx="5570756" cy="523220"/>
          </a:xfrm>
          <a:prstGeom prst="rect">
            <a:avLst/>
          </a:prstGeom>
          <a:noFill/>
        </p:spPr>
        <p:txBody>
          <a:bodyPr wrap="none" lIns="91440" tIns="45720" rIns="91440" bIns="45720">
            <a:spAutoFit/>
          </a:bodyPr>
          <a:lstStyle/>
          <a:p>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目前分組會議已經通過之</a:t>
            </a: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結論</a:t>
            </a:r>
            <a:endPar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11</a:t>
            </a:fld>
            <a:endParaRPr lang="zh-TW" altLang="en-US"/>
          </a:p>
        </p:txBody>
      </p:sp>
      <p:graphicFrame>
        <p:nvGraphicFramePr>
          <p:cNvPr id="17" name="表格 16"/>
          <p:cNvGraphicFramePr>
            <a:graphicFrameLocks noGrp="1"/>
          </p:cNvGraphicFramePr>
          <p:nvPr>
            <p:extLst>
              <p:ext uri="{D42A27DB-BD31-4B8C-83A1-F6EECF244321}">
                <p14:modId xmlns:p14="http://schemas.microsoft.com/office/powerpoint/2010/main" val="2872547894"/>
              </p:ext>
            </p:extLst>
          </p:nvPr>
        </p:nvGraphicFramePr>
        <p:xfrm>
          <a:off x="814450" y="2060848"/>
          <a:ext cx="7717990" cy="4006201"/>
        </p:xfrm>
        <a:graphic>
          <a:graphicData uri="http://schemas.openxmlformats.org/drawingml/2006/table">
            <a:tbl>
              <a:tblPr firstRow="1" bandRow="1">
                <a:tableStyleId>{5C22544A-7EE6-4342-B048-85BDC9FD1C3A}</a:tableStyleId>
              </a:tblPr>
              <a:tblGrid>
                <a:gridCol w="7717990"/>
              </a:tblGrid>
              <a:tr h="625969">
                <a:tc>
                  <a:txBody>
                    <a:bodyPr/>
                    <a:lstStyle/>
                    <a:p>
                      <a:r>
                        <a:rPr lang="zh-TW" altLang="en-US" sz="24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第三組</a:t>
                      </a:r>
                      <a:endPar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cell3D prstMaterial="dkEdge">
                      <a:bevel prst="coolSlant"/>
                      <a:lightRig rig="flood" dir="t"/>
                    </a:cell3D>
                    <a:solidFill>
                      <a:srgbClr val="FFFF00"/>
                    </a:solidFill>
                  </a:tcPr>
                </a:tc>
              </a:tr>
              <a:tr h="625969">
                <a:tc>
                  <a:txBody>
                    <a:bodyPr/>
                    <a:lstStyle/>
                    <a:p>
                      <a:pPr marL="288000" indent="-457200"/>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環境犯罪之偵查與訴訟程序檢討</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solidFill>
                      <a:srgbClr val="FFFF99"/>
                    </a:solidFill>
                  </a:tcPr>
                </a:tc>
              </a:tr>
              <a:tr h="876356">
                <a:tc>
                  <a:txBody>
                    <a:bodyPr/>
                    <a:lstStyle/>
                    <a:p>
                      <a:pPr marL="180000" indent="-180000">
                        <a:buFont typeface="Arial" panose="020B0604020202020204" pitchFamily="34" charset="0"/>
                        <a:buChar char="•"/>
                      </a:pPr>
                      <a:r>
                        <a:rPr lang="zh-TW" altLang="en-US" sz="1800" dirty="0" smtClean="0">
                          <a:latin typeface="微軟正黑體" panose="020B0604030504040204" pitchFamily="34" charset="-120"/>
                          <a:ea typeface="微軟正黑體" panose="020B0604030504040204" pitchFamily="34" charset="-120"/>
                        </a:rPr>
                        <a:t>檢討環境法制；配套罰鍰與刑事沒收法制（將清除汙染費用亦計入犯罪所得）；舉證責任倒置或減輕；偵查與行政機關之橫向連繫等。</a:t>
                      </a:r>
                      <a:endParaRPr lang="zh-TW" altLang="en-US" sz="1800" dirty="0">
                        <a:latin typeface="微軟正黑體" panose="020B0604030504040204" pitchFamily="34" charset="-120"/>
                        <a:ea typeface="微軟正黑體" panose="020B0604030504040204" pitchFamily="34" charset="-120"/>
                      </a:endParaRPr>
                    </a:p>
                  </a:txBody>
                  <a:tcPr>
                    <a:solidFill>
                      <a:schemeClr val="bg1"/>
                    </a:solidFill>
                  </a:tcPr>
                </a:tc>
              </a:tr>
              <a:tr h="625969">
                <a:tc>
                  <a:txBody>
                    <a:bodyPr/>
                    <a:lstStyle/>
                    <a:p>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法官檢察官之多元進用</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solidFill>
                      <a:srgbClr val="FFFF99"/>
                    </a:solidFill>
                  </a:tcPr>
                </a:tc>
              </a:tr>
              <a:tr h="1251938">
                <a:tc>
                  <a:txBody>
                    <a:bodyPr/>
                    <a:lstStyle/>
                    <a:p>
                      <a:pPr marL="180000" indent="-180000">
                        <a:buFont typeface="Arial" panose="020B0604020202020204" pitchFamily="34" charset="0"/>
                        <a:buChar char="•"/>
                      </a:pPr>
                      <a:r>
                        <a:rPr lang="zh-TW" altLang="en-US" sz="1800" dirty="0" smtClean="0">
                          <a:latin typeface="微軟正黑體" panose="020B0604030504040204" pitchFamily="34" charset="-120"/>
                          <a:ea typeface="微軟正黑體" panose="020B0604030504040204" pitchFamily="34" charset="-120"/>
                        </a:rPr>
                        <a:t>放寬學者轉任之任用資格、研議由法律人擔任兼職法官及定期法官之制度、應整體檢討培訓制度、工作負荷、輔助人力、經濟條件及退養保障等，以增加資深律師、學者轉任誘因。</a:t>
                      </a:r>
                      <a:endParaRPr lang="zh-TW" altLang="en-US" sz="1800" dirty="0">
                        <a:latin typeface="微軟正黑體" panose="020B0604030504040204" pitchFamily="34" charset="-120"/>
                        <a:ea typeface="微軟正黑體" panose="020B0604030504040204" pitchFamily="34" charset="-120"/>
                      </a:endParaRPr>
                    </a:p>
                  </a:txBody>
                  <a:tcPr>
                    <a:solidFill>
                      <a:schemeClr val="bg1"/>
                    </a:solidFill>
                  </a:tcPr>
                </a:tc>
              </a:tr>
            </a:tbl>
          </a:graphicData>
        </a:graphic>
      </p:graphicFrame>
    </p:spTree>
    <p:extLst>
      <p:ext uri="{BB962C8B-B14F-4D97-AF65-F5344CB8AC3E}">
        <p14:creationId xmlns:p14="http://schemas.microsoft.com/office/powerpoint/2010/main" val="184957159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05314" y="166978"/>
            <a:ext cx="758252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壹</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現狀介紹</a:t>
            </a:r>
            <a:r>
              <a:rPr lang="en-US" altLang="zh-TW"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司法改革的進程</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9" name="矩形 8"/>
          <p:cNvSpPr/>
          <p:nvPr/>
        </p:nvSpPr>
        <p:spPr>
          <a:xfrm>
            <a:off x="323527" y="1264597"/>
            <a:ext cx="5570756" cy="523220"/>
          </a:xfrm>
          <a:prstGeom prst="rect">
            <a:avLst/>
          </a:prstGeom>
          <a:noFill/>
        </p:spPr>
        <p:txBody>
          <a:bodyPr wrap="none" lIns="91440" tIns="45720" rIns="91440" bIns="45720">
            <a:spAutoFit/>
          </a:bodyPr>
          <a:lstStyle/>
          <a:p>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目前分組會議已經通過之</a:t>
            </a: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結論</a:t>
            </a:r>
            <a:endPar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12</a:t>
            </a:fld>
            <a:endParaRPr lang="zh-TW" altLang="en-US"/>
          </a:p>
        </p:txBody>
      </p:sp>
      <p:graphicFrame>
        <p:nvGraphicFramePr>
          <p:cNvPr id="17" name="表格 16"/>
          <p:cNvGraphicFramePr>
            <a:graphicFrameLocks noGrp="1"/>
          </p:cNvGraphicFramePr>
          <p:nvPr>
            <p:extLst>
              <p:ext uri="{D42A27DB-BD31-4B8C-83A1-F6EECF244321}">
                <p14:modId xmlns:p14="http://schemas.microsoft.com/office/powerpoint/2010/main" val="1107768578"/>
              </p:ext>
            </p:extLst>
          </p:nvPr>
        </p:nvGraphicFramePr>
        <p:xfrm>
          <a:off x="860950" y="1971745"/>
          <a:ext cx="7717990" cy="3476978"/>
        </p:xfrm>
        <a:graphic>
          <a:graphicData uri="http://schemas.openxmlformats.org/drawingml/2006/table">
            <a:tbl>
              <a:tblPr firstRow="1" bandRow="1">
                <a:tableStyleId>{5C22544A-7EE6-4342-B048-85BDC9FD1C3A}</a:tableStyleId>
              </a:tblPr>
              <a:tblGrid>
                <a:gridCol w="7717990"/>
              </a:tblGrid>
              <a:tr h="625969">
                <a:tc>
                  <a:txBody>
                    <a:bodyPr/>
                    <a:lstStyle/>
                    <a:p>
                      <a:r>
                        <a:rPr lang="zh-TW" altLang="en-US" sz="24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第三組</a:t>
                      </a:r>
                      <a:endPar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cell3D prstMaterial="dkEdge">
                      <a:bevel prst="coolSlant"/>
                      <a:lightRig rig="flood" dir="t"/>
                    </a:cell3D>
                    <a:solidFill>
                      <a:srgbClr val="FFFF00"/>
                    </a:solidFill>
                  </a:tcPr>
                </a:tc>
              </a:tr>
              <a:tr h="625969">
                <a:tc>
                  <a:txBody>
                    <a:bodyPr/>
                    <a:lstStyle/>
                    <a:p>
                      <a:pPr marL="288000" indent="-457200"/>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法官檢察官評鑑制度改革</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solidFill>
                      <a:srgbClr val="FFFF99"/>
                    </a:solidFill>
                  </a:tcPr>
                </a:tc>
              </a:tr>
              <a:tr h="1861501">
                <a:tc>
                  <a:txBody>
                    <a:bodyPr/>
                    <a:lstStyle/>
                    <a:p>
                      <a:pPr marL="180000" indent="-180000">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增加外部委員人數</a:t>
                      </a:r>
                      <a:r>
                        <a:rPr lang="zh-TW" altLang="en-US" sz="2000" dirty="0" smtClean="0">
                          <a:latin typeface="新細明體"/>
                          <a:ea typeface="新細明體"/>
                        </a:rPr>
                        <a:t>，</a:t>
                      </a:r>
                      <a:r>
                        <a:rPr lang="zh-TW" altLang="en-US" sz="2000" dirty="0" smtClean="0">
                          <a:latin typeface="微軟正黑體" panose="020B0604030504040204" pitchFamily="34" charset="-120"/>
                          <a:ea typeface="微軟正黑體" panose="020B0604030504040204" pitchFamily="34" charset="-120"/>
                        </a:rPr>
                        <a:t>增訂評鑑委員消極資格限制及迴避規定</a:t>
                      </a:r>
                      <a:endParaRPr lang="en-US" altLang="zh-TW" sz="2000" dirty="0" smtClean="0">
                        <a:latin typeface="微軟正黑體" panose="020B0604030504040204" pitchFamily="34" charset="-120"/>
                        <a:ea typeface="微軟正黑體" panose="020B0604030504040204" pitchFamily="34" charset="-120"/>
                      </a:endParaRPr>
                    </a:p>
                    <a:p>
                      <a:pPr marL="180000" indent="-180000">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評鑑委員會應有專職幕僚人員、獨立預算與辦公地點</a:t>
                      </a:r>
                      <a:endParaRPr lang="en-US" altLang="zh-TW" sz="2000" dirty="0" smtClean="0">
                        <a:latin typeface="微軟正黑體" panose="020B0604030504040204" pitchFamily="34" charset="-120"/>
                        <a:ea typeface="微軟正黑體" panose="020B0604030504040204" pitchFamily="34" charset="-120"/>
                      </a:endParaRPr>
                    </a:p>
                    <a:p>
                      <a:pPr marL="180000" indent="-180000">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對於已成案審議的個案評鑑事件，評鑑委員會可就受評鑑人整體重大違失行為一併調查，而為一次性的整體評價及決議</a:t>
                      </a:r>
                      <a:endParaRPr lang="en-US" altLang="zh-TW" sz="2000" dirty="0" smtClean="0">
                        <a:latin typeface="微軟正黑體" panose="020B0604030504040204" pitchFamily="34" charset="-120"/>
                        <a:ea typeface="微軟正黑體" panose="020B0604030504040204" pitchFamily="34" charset="-120"/>
                      </a:endParaRPr>
                    </a:p>
                    <a:p>
                      <a:pPr marL="180000" indent="-180000">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人民得直接請求評鑑</a:t>
                      </a:r>
                      <a:r>
                        <a:rPr lang="zh-TW" altLang="en-US" sz="2000" dirty="0" smtClean="0">
                          <a:latin typeface="新細明體"/>
                          <a:ea typeface="新細明體"/>
                        </a:rPr>
                        <a:t>，</a:t>
                      </a:r>
                      <a:r>
                        <a:rPr lang="zh-TW" altLang="en-US" sz="2000" dirty="0" smtClean="0">
                          <a:latin typeface="微軟正黑體" panose="020B0604030504040204" pitchFamily="34" charset="-120"/>
                          <a:ea typeface="微軟正黑體" panose="020B0604030504040204" pitchFamily="34" charset="-120"/>
                        </a:rPr>
                        <a:t>評鑑委員可提案經評鑑委員會同意立案調查。</a:t>
                      </a:r>
                      <a:endParaRPr lang="en-US" altLang="zh-TW" sz="2000" dirty="0" smtClean="0">
                        <a:latin typeface="微軟正黑體" panose="020B0604030504040204" pitchFamily="34" charset="-120"/>
                        <a:ea typeface="微軟正黑體" panose="020B0604030504040204" pitchFamily="34" charset="-120"/>
                      </a:endParaRPr>
                    </a:p>
                    <a:p>
                      <a:pPr marL="180000" indent="-180000">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增加懲戒種類（書面建議</a:t>
                      </a:r>
                      <a:r>
                        <a:rPr lang="zh-TW" altLang="en-US" sz="2000" dirty="0" smtClean="0">
                          <a:latin typeface="新細明體"/>
                          <a:ea typeface="新細明體"/>
                        </a:rPr>
                        <a:t>、教育課程</a:t>
                      </a:r>
                      <a:r>
                        <a:rPr lang="en-US" altLang="zh-TW" sz="2000" dirty="0" smtClean="0">
                          <a:latin typeface="新細明體"/>
                          <a:ea typeface="新細明體"/>
                        </a:rPr>
                        <a:t>…</a:t>
                      </a:r>
                      <a:r>
                        <a:rPr lang="zh-TW" altLang="en-US"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a:txBody>
                  <a:tcPr>
                    <a:solidFill>
                      <a:schemeClr val="bg1"/>
                    </a:solidFill>
                  </a:tcPr>
                </a:tc>
              </a:tr>
            </a:tbl>
          </a:graphicData>
        </a:graphic>
      </p:graphicFrame>
    </p:spTree>
    <p:extLst>
      <p:ext uri="{BB962C8B-B14F-4D97-AF65-F5344CB8AC3E}">
        <p14:creationId xmlns:p14="http://schemas.microsoft.com/office/powerpoint/2010/main" val="113708099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05314" y="166978"/>
            <a:ext cx="758252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壹</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現狀介紹</a:t>
            </a:r>
            <a:r>
              <a:rPr lang="en-US" altLang="zh-TW"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司法改革的進程</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9" name="矩形 8"/>
          <p:cNvSpPr/>
          <p:nvPr/>
        </p:nvSpPr>
        <p:spPr>
          <a:xfrm>
            <a:off x="323527" y="1264597"/>
            <a:ext cx="5570756" cy="523220"/>
          </a:xfrm>
          <a:prstGeom prst="rect">
            <a:avLst/>
          </a:prstGeom>
          <a:noFill/>
        </p:spPr>
        <p:txBody>
          <a:bodyPr wrap="none" lIns="91440" tIns="45720" rIns="91440" bIns="45720">
            <a:spAutoFit/>
          </a:bodyPr>
          <a:lstStyle/>
          <a:p>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目前分組會議已經通過之</a:t>
            </a: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結論</a:t>
            </a:r>
            <a:endPar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13</a:t>
            </a:fld>
            <a:endParaRPr lang="zh-TW" altLang="en-US"/>
          </a:p>
        </p:txBody>
      </p:sp>
      <p:graphicFrame>
        <p:nvGraphicFramePr>
          <p:cNvPr id="17" name="表格 16"/>
          <p:cNvGraphicFramePr>
            <a:graphicFrameLocks noGrp="1"/>
          </p:cNvGraphicFramePr>
          <p:nvPr>
            <p:extLst>
              <p:ext uri="{D42A27DB-BD31-4B8C-83A1-F6EECF244321}">
                <p14:modId xmlns:p14="http://schemas.microsoft.com/office/powerpoint/2010/main" val="1130812497"/>
              </p:ext>
            </p:extLst>
          </p:nvPr>
        </p:nvGraphicFramePr>
        <p:xfrm>
          <a:off x="860950" y="1971745"/>
          <a:ext cx="7717990" cy="3781778"/>
        </p:xfrm>
        <a:graphic>
          <a:graphicData uri="http://schemas.openxmlformats.org/drawingml/2006/table">
            <a:tbl>
              <a:tblPr firstRow="1" bandRow="1">
                <a:tableStyleId>{5C22544A-7EE6-4342-B048-85BDC9FD1C3A}</a:tableStyleId>
              </a:tblPr>
              <a:tblGrid>
                <a:gridCol w="7717990"/>
              </a:tblGrid>
              <a:tr h="625969">
                <a:tc>
                  <a:txBody>
                    <a:bodyPr/>
                    <a:lstStyle/>
                    <a:p>
                      <a:r>
                        <a:rPr lang="zh-TW" altLang="en-US" sz="24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第三組</a:t>
                      </a:r>
                      <a:endPar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cell3D prstMaterial="dkEdge">
                      <a:bevel prst="coolSlant"/>
                      <a:lightRig rig="flood" dir="t"/>
                    </a:cell3D>
                    <a:solidFill>
                      <a:srgbClr val="FFFF00"/>
                    </a:solidFill>
                  </a:tcPr>
                </a:tc>
              </a:tr>
              <a:tr h="625969">
                <a:tc>
                  <a:txBody>
                    <a:bodyPr/>
                    <a:lstStyle/>
                    <a:p>
                      <a:pPr marL="288000" indent="-457200"/>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法官檢察官評鑑制度改革</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solidFill>
                      <a:srgbClr val="FFFF99"/>
                    </a:solidFill>
                  </a:tcPr>
                </a:tc>
              </a:tr>
              <a:tr h="876356">
                <a:tc>
                  <a:txBody>
                    <a:bodyPr/>
                    <a:lstStyle/>
                    <a:p>
                      <a:pPr marL="180000" indent="-180000">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評鑑委員會認定不當行為情節重大應付懲戒者，應直接移送職務法庭審理，無須經由監察院。</a:t>
                      </a:r>
                      <a:endParaRPr lang="en-US" altLang="zh-TW" sz="2000" dirty="0" smtClean="0">
                        <a:latin typeface="微軟正黑體" panose="020B0604030504040204" pitchFamily="34" charset="-120"/>
                        <a:ea typeface="微軟正黑體" panose="020B0604030504040204" pitchFamily="34" charset="-120"/>
                      </a:endParaRPr>
                    </a:p>
                    <a:p>
                      <a:pPr marL="180000" indent="-180000">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評鑑委員會認定不當行為情節重大但無付懲戒必要，移由人審會處分者，人審會若作成異於評鑑委員會決定之決議，應提請評鑑委員會覆議，若評鑑委員會維持原決定，則人審會應依照評鑑委員會之決定辦理</a:t>
                      </a:r>
                      <a:endParaRPr lang="en-US" altLang="zh-TW" sz="2000" dirty="0" smtClean="0">
                        <a:latin typeface="微軟正黑體" panose="020B0604030504040204" pitchFamily="34" charset="-120"/>
                        <a:ea typeface="微軟正黑體" panose="020B0604030504040204" pitchFamily="34" charset="-120"/>
                      </a:endParaRPr>
                    </a:p>
                    <a:p>
                      <a:pPr marL="180000" indent="-180000">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強化受評鑑法官、檢察官程序保障及請求權人之程序參與</a:t>
                      </a:r>
                      <a:endParaRPr lang="en-US" altLang="zh-TW" sz="2000" dirty="0" smtClean="0">
                        <a:latin typeface="微軟正黑體" panose="020B0604030504040204" pitchFamily="34" charset="-120"/>
                        <a:ea typeface="微軟正黑體" panose="020B0604030504040204" pitchFamily="34" charset="-120"/>
                      </a:endParaRPr>
                    </a:p>
                    <a:p>
                      <a:pPr marL="180000" indent="-180000">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評鑑時效酌予延長</a:t>
                      </a:r>
                      <a:endParaRPr lang="en-US" altLang="zh-TW" sz="2000" dirty="0" smtClean="0">
                        <a:latin typeface="微軟正黑體" panose="020B0604030504040204" pitchFamily="34" charset="-120"/>
                        <a:ea typeface="微軟正黑體" panose="020B0604030504040204" pitchFamily="34" charset="-120"/>
                      </a:endParaRPr>
                    </a:p>
                  </a:txBody>
                  <a:tcPr>
                    <a:solidFill>
                      <a:schemeClr val="bg1"/>
                    </a:solidFill>
                  </a:tcPr>
                </a:tc>
              </a:tr>
            </a:tbl>
          </a:graphicData>
        </a:graphic>
      </p:graphicFrame>
    </p:spTree>
    <p:extLst>
      <p:ext uri="{BB962C8B-B14F-4D97-AF65-F5344CB8AC3E}">
        <p14:creationId xmlns:p14="http://schemas.microsoft.com/office/powerpoint/2010/main" val="17343652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05314" y="166978"/>
            <a:ext cx="758252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壹</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現狀介紹</a:t>
            </a:r>
            <a:r>
              <a:rPr lang="en-US" altLang="zh-TW"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司法改革的進程</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9" name="矩形 8"/>
          <p:cNvSpPr/>
          <p:nvPr/>
        </p:nvSpPr>
        <p:spPr>
          <a:xfrm>
            <a:off x="323527" y="1264597"/>
            <a:ext cx="5570756" cy="523220"/>
          </a:xfrm>
          <a:prstGeom prst="rect">
            <a:avLst/>
          </a:prstGeom>
          <a:noFill/>
        </p:spPr>
        <p:txBody>
          <a:bodyPr wrap="none" lIns="91440" tIns="45720" rIns="91440" bIns="45720">
            <a:spAutoFit/>
          </a:bodyPr>
          <a:lstStyle/>
          <a:p>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目前分組會議已經通過之</a:t>
            </a: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結論</a:t>
            </a:r>
            <a:endPar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14</a:t>
            </a:fld>
            <a:endParaRPr lang="zh-TW" altLang="en-US"/>
          </a:p>
        </p:txBody>
      </p:sp>
      <p:graphicFrame>
        <p:nvGraphicFramePr>
          <p:cNvPr id="13" name="表格 12"/>
          <p:cNvGraphicFramePr>
            <a:graphicFrameLocks noGrp="1"/>
          </p:cNvGraphicFramePr>
          <p:nvPr>
            <p:extLst>
              <p:ext uri="{D42A27DB-BD31-4B8C-83A1-F6EECF244321}">
                <p14:modId xmlns:p14="http://schemas.microsoft.com/office/powerpoint/2010/main" val="1173270048"/>
              </p:ext>
            </p:extLst>
          </p:nvPr>
        </p:nvGraphicFramePr>
        <p:xfrm>
          <a:off x="840988" y="1916832"/>
          <a:ext cx="7548196" cy="4189042"/>
        </p:xfrm>
        <a:graphic>
          <a:graphicData uri="http://schemas.openxmlformats.org/drawingml/2006/table">
            <a:tbl>
              <a:tblPr firstRow="1" bandRow="1">
                <a:tableStyleId>{5C22544A-7EE6-4342-B048-85BDC9FD1C3A}</a:tableStyleId>
              </a:tblPr>
              <a:tblGrid>
                <a:gridCol w="7548196"/>
              </a:tblGrid>
              <a:tr h="454954">
                <a:tc>
                  <a:txBody>
                    <a:bodyPr/>
                    <a:lstStyle/>
                    <a:p>
                      <a:r>
                        <a:rPr lang="zh-TW" altLang="en-US" sz="24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第四組</a:t>
                      </a:r>
                      <a:endPar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cell3D prstMaterial="dkEdge">
                      <a:bevel prst="coolSlant"/>
                      <a:lightRig rig="flood" dir="t"/>
                    </a:cell3D>
                    <a:solidFill>
                      <a:srgbClr val="FF5050"/>
                    </a:solidFill>
                  </a:tcPr>
                </a:tc>
              </a:tr>
              <a:tr h="454954">
                <a:tc>
                  <a:txBody>
                    <a:bodyPr/>
                    <a:lstStyle/>
                    <a:p>
                      <a:pPr marL="288000" indent="-540000"/>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研議開放法庭直播</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solidFill>
                      <a:schemeClr val="accent2">
                        <a:lumMod val="40000"/>
                        <a:lumOff val="60000"/>
                      </a:schemeClr>
                    </a:solidFill>
                  </a:tcPr>
                </a:tc>
              </a:tr>
              <a:tr h="1182880">
                <a:tc>
                  <a:txBody>
                    <a:bodyPr/>
                    <a:lstStyle/>
                    <a:p>
                      <a:pPr marL="180000" indent="-180000" algn="just">
                        <a:buFont typeface="Arial" panose="020B0604020202020204" pitchFamily="34" charset="0"/>
                        <a:buChar char="•"/>
                      </a:pPr>
                      <a:r>
                        <a:rPr lang="zh-TW" altLang="en-US" sz="2400" b="0" dirty="0" smtClean="0">
                          <a:effectLst/>
                          <a:latin typeface="微軟正黑體" panose="020B0604030504040204" pitchFamily="34" charset="-120"/>
                          <a:ea typeface="微軟正黑體" panose="020B0604030504040204" pitchFamily="34" charset="-120"/>
                        </a:rPr>
                        <a:t>大法官憲法法庭、最高法院及最高行政法院召開言詞辯論庭應予直播；事實審部分亦應研議開放直播之範圍與條件。</a:t>
                      </a:r>
                      <a:endParaRPr lang="zh-TW" altLang="en-US" sz="2400" b="0" dirty="0">
                        <a:effectLst/>
                        <a:latin typeface="微軟正黑體" panose="020B0604030504040204" pitchFamily="34" charset="-120"/>
                        <a:ea typeface="微軟正黑體" panose="020B0604030504040204" pitchFamily="34" charset="-120"/>
                      </a:endParaRPr>
                    </a:p>
                  </a:txBody>
                  <a:tcPr>
                    <a:solidFill>
                      <a:schemeClr val="bg1"/>
                    </a:solidFill>
                  </a:tcPr>
                </a:tc>
              </a:tr>
              <a:tr h="454954">
                <a:tc>
                  <a:txBody>
                    <a:bodyPr/>
                    <a:lstStyle/>
                    <a:p>
                      <a:pPr marL="288000" indent="-540000"/>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加強公民法律教育</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solidFill>
                      <a:schemeClr val="accent2">
                        <a:lumMod val="40000"/>
                        <a:lumOff val="60000"/>
                      </a:schemeClr>
                    </a:solidFill>
                  </a:tcPr>
                </a:tc>
              </a:tr>
              <a:tr h="814361">
                <a:tc>
                  <a:txBody>
                    <a:bodyPr/>
                    <a:lstStyle/>
                    <a:p>
                      <a:pPr marL="288000" indent="-540000" algn="just"/>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起訴書公開、判決書記載起訴檢察官</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solidFill>
                      <a:schemeClr val="accent2">
                        <a:lumMod val="20000"/>
                        <a:lumOff val="80000"/>
                      </a:schemeClr>
                    </a:solidFill>
                  </a:tcPr>
                </a:tc>
              </a:tr>
              <a:tr h="814361">
                <a:tc>
                  <a:txBody>
                    <a:bodyPr/>
                    <a:lstStyle/>
                    <a:p>
                      <a:pPr marL="288000" indent="-540000" algn="just"/>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建議司法院司法文書白話文推動委員會提出計畫</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169320534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05314" y="166978"/>
            <a:ext cx="758252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壹</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現狀介紹</a:t>
            </a:r>
            <a:r>
              <a:rPr lang="en-US" altLang="zh-TW"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司法改革的進程</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9" name="矩形 8"/>
          <p:cNvSpPr/>
          <p:nvPr/>
        </p:nvSpPr>
        <p:spPr>
          <a:xfrm>
            <a:off x="323527" y="1264597"/>
            <a:ext cx="5570756" cy="523220"/>
          </a:xfrm>
          <a:prstGeom prst="rect">
            <a:avLst/>
          </a:prstGeom>
          <a:noFill/>
        </p:spPr>
        <p:txBody>
          <a:bodyPr wrap="none" lIns="91440" tIns="45720" rIns="91440" bIns="45720">
            <a:spAutoFit/>
          </a:bodyPr>
          <a:lstStyle/>
          <a:p>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目前分組會議已經通過之</a:t>
            </a: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結論</a:t>
            </a:r>
            <a:endPar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15</a:t>
            </a:fld>
            <a:endParaRPr lang="zh-TW" altLang="en-US"/>
          </a:p>
        </p:txBody>
      </p:sp>
      <p:pic>
        <p:nvPicPr>
          <p:cNvPr id="1028" name="Picture 4" descr="E:\My Pictures-106.3.10止\網頁素材\司法獨立\056.png"/>
          <p:cNvPicPr>
            <a:picLocks noChangeAspect="1" noChangeArrowheads="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30876" r="6607"/>
          <a:stretch/>
        </p:blipFill>
        <p:spPr bwMode="auto">
          <a:xfrm>
            <a:off x="5580112" y="2564904"/>
            <a:ext cx="3485876" cy="33371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表格 12"/>
          <p:cNvGraphicFramePr>
            <a:graphicFrameLocks noGrp="1"/>
          </p:cNvGraphicFramePr>
          <p:nvPr>
            <p:extLst>
              <p:ext uri="{D42A27DB-BD31-4B8C-83A1-F6EECF244321}">
                <p14:modId xmlns:p14="http://schemas.microsoft.com/office/powerpoint/2010/main" val="10085280"/>
              </p:ext>
            </p:extLst>
          </p:nvPr>
        </p:nvGraphicFramePr>
        <p:xfrm>
          <a:off x="795737" y="1916832"/>
          <a:ext cx="7592687" cy="4171680"/>
        </p:xfrm>
        <a:graphic>
          <a:graphicData uri="http://schemas.openxmlformats.org/drawingml/2006/table">
            <a:tbl>
              <a:tblPr firstRow="1" bandRow="1">
                <a:tableStyleId>{5C22544A-7EE6-4342-B048-85BDC9FD1C3A}</a:tableStyleId>
              </a:tblPr>
              <a:tblGrid>
                <a:gridCol w="7592687"/>
              </a:tblGrid>
              <a:tr h="454656">
                <a:tc>
                  <a:txBody>
                    <a:bodyPr/>
                    <a:lstStyle/>
                    <a:p>
                      <a:r>
                        <a:rPr lang="zh-TW" altLang="en-US" sz="24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第五組</a:t>
                      </a:r>
                      <a:endPar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cell3D prstMaterial="dkEdge">
                      <a:bevel prst="coolSlant"/>
                      <a:lightRig rig="flood" dir="t"/>
                    </a:cell3D>
                    <a:solidFill>
                      <a:srgbClr val="00FF00"/>
                    </a:solidFill>
                  </a:tcPr>
                </a:tc>
              </a:tr>
              <a:tr h="540000">
                <a:tc>
                  <a:txBody>
                    <a:bodyPr/>
                    <a:lstStyle/>
                    <a:p>
                      <a:pPr marL="288000" indent="-540000"/>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獄政改革</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solidFill>
                      <a:srgbClr val="C7FFAB"/>
                    </a:solidFill>
                  </a:tcPr>
                </a:tc>
              </a:tr>
              <a:tr h="540000">
                <a:tc>
                  <a:txBody>
                    <a:bodyPr/>
                    <a:lstStyle/>
                    <a:p>
                      <a:pPr marL="288000" indent="-540000"/>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檢討反貪腐法制</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solidFill>
                      <a:srgbClr val="99FF66"/>
                    </a:solidFill>
                  </a:tcPr>
                </a:tc>
              </a:tr>
              <a:tr h="454656">
                <a:tc>
                  <a:txBody>
                    <a:bodyPr/>
                    <a:lstStyle/>
                    <a:p>
                      <a:pPr marL="180000" indent="-180000" algn="just">
                        <a:buFont typeface="Arial" panose="020B0604020202020204" pitchFamily="34" charset="0"/>
                        <a:buChar char="•"/>
                      </a:pPr>
                      <a:r>
                        <a:rPr lang="zh-TW" altLang="en-US" sz="1800" b="0" dirty="0" smtClean="0">
                          <a:effectLst/>
                          <a:latin typeface="微軟正黑體" panose="020B0604030504040204" pitchFamily="34" charset="-120"/>
                          <a:ea typeface="微軟正黑體" panose="020B0604030504040204" pitchFamily="34" charset="-120"/>
                        </a:rPr>
                        <a:t>推動揭弊者保護法之立法；整併貪污治罪條例與刑法瀆職罪章，檢討構成要件與法定刑；增訂私部門反貪商業賄賂之處罰及公益通報者保護法（即私部門之吹哨者保護法）。</a:t>
                      </a:r>
                      <a:endParaRPr lang="zh-TW" altLang="en-US" sz="1800" b="0" dirty="0">
                        <a:effectLst/>
                        <a:latin typeface="微軟正黑體" panose="020B0604030504040204" pitchFamily="34" charset="-120"/>
                        <a:ea typeface="微軟正黑體" panose="020B0604030504040204" pitchFamily="34" charset="-120"/>
                      </a:endParaRPr>
                    </a:p>
                  </a:txBody>
                  <a:tcPr>
                    <a:solidFill>
                      <a:schemeClr val="bg1"/>
                    </a:solidFill>
                  </a:tcPr>
                </a:tc>
              </a:tr>
              <a:tr h="540000">
                <a:tc>
                  <a:txBody>
                    <a:bodyPr/>
                    <a:lstStyle/>
                    <a:p>
                      <a:pPr marL="288000" indent="-540000" algn="just"/>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強化追錢制度</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solidFill>
                      <a:srgbClr val="99FF66"/>
                    </a:solidFill>
                  </a:tcPr>
                </a:tc>
              </a:tr>
              <a:tr h="428600">
                <a:tc>
                  <a:txBody>
                    <a:bodyPr/>
                    <a:lstStyle/>
                    <a:p>
                      <a:pPr marL="180000" indent="-180000" algn="just">
                        <a:buFont typeface="Arial" panose="020B0604020202020204" pitchFamily="34" charset="0"/>
                        <a:buChar char="•"/>
                      </a:pPr>
                      <a:r>
                        <a:rPr lang="zh-TW" altLang="en-US" sz="1800" b="0" dirty="0" smtClean="0">
                          <a:effectLst/>
                          <a:latin typeface="微軟正黑體" panose="020B0604030504040204" pitchFamily="34" charset="-120"/>
                          <a:ea typeface="微軟正黑體" panose="020B0604030504040204" pitchFamily="34" charset="-120"/>
                        </a:rPr>
                        <a:t>檢察機關應優先增補員額。</a:t>
                      </a:r>
                      <a:endParaRPr lang="en-US" altLang="zh-TW" sz="1800" b="0" dirty="0" smtClean="0">
                        <a:effectLst/>
                        <a:latin typeface="微軟正黑體" panose="020B0604030504040204" pitchFamily="34" charset="-120"/>
                        <a:ea typeface="微軟正黑體" panose="020B0604030504040204" pitchFamily="34" charset="-120"/>
                      </a:endParaRPr>
                    </a:p>
                    <a:p>
                      <a:pPr marL="180000" indent="-180000" algn="just">
                        <a:buFont typeface="Arial" panose="020B0604020202020204" pitchFamily="34" charset="0"/>
                        <a:buChar char="•"/>
                      </a:pPr>
                      <a:r>
                        <a:rPr lang="zh-TW" altLang="en-US" sz="1800" b="0" dirty="0" smtClean="0">
                          <a:effectLst/>
                          <a:latin typeface="微軟正黑體" panose="020B0604030504040204" pitchFamily="34" charset="-120"/>
                          <a:ea typeface="微軟正黑體" panose="020B0604030504040204" pitchFamily="34" charset="-120"/>
                        </a:rPr>
                        <a:t>建立專人專責之不法資產追償機制。</a:t>
                      </a:r>
                      <a:endParaRPr lang="zh-TW" altLang="en-US" sz="1800" b="0" dirty="0">
                        <a:effectLst/>
                        <a:latin typeface="微軟正黑體" panose="020B0604030504040204" pitchFamily="34" charset="-120"/>
                        <a:ea typeface="微軟正黑體" panose="020B0604030504040204" pitchFamily="34" charset="-120"/>
                      </a:endParaRPr>
                    </a:p>
                  </a:txBody>
                  <a:tcPr>
                    <a:solidFill>
                      <a:schemeClr val="bg1"/>
                    </a:solidFill>
                  </a:tcPr>
                </a:tc>
              </a:tr>
              <a:tr h="540000">
                <a:tc>
                  <a:txBody>
                    <a:bodyPr/>
                    <a:lstStyle/>
                    <a:p>
                      <a:pPr marL="288000" indent="-540000" algn="just"/>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妨害名譽罪除罪化</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nchor="ctr">
                    <a:solidFill>
                      <a:srgbClr val="99FF66"/>
                    </a:solidFill>
                  </a:tcPr>
                </a:tc>
              </a:tr>
            </a:tbl>
          </a:graphicData>
        </a:graphic>
      </p:graphicFrame>
    </p:spTree>
    <p:extLst>
      <p:ext uri="{BB962C8B-B14F-4D97-AF65-F5344CB8AC3E}">
        <p14:creationId xmlns:p14="http://schemas.microsoft.com/office/powerpoint/2010/main" val="314090502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wipe(up)">
                                      <p:cBhvr>
                                        <p:cTn id="1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19918" y="159853"/>
            <a:ext cx="741741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貳</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本部對於重要議題之立場</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16</a:t>
            </a:fld>
            <a:endParaRPr lang="zh-TW" alt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001"/>
          <a:stretch/>
        </p:blipFill>
        <p:spPr bwMode="auto">
          <a:xfrm>
            <a:off x="579325" y="2348880"/>
            <a:ext cx="8006705" cy="41044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矩形 3"/>
          <p:cNvSpPr/>
          <p:nvPr/>
        </p:nvSpPr>
        <p:spPr>
          <a:xfrm>
            <a:off x="457546" y="1268760"/>
            <a:ext cx="8250261" cy="824456"/>
          </a:xfrm>
          <a:prstGeom prst="rect">
            <a:avLst/>
          </a:prstGeom>
        </p:spPr>
        <p:txBody>
          <a:bodyPr wrap="square">
            <a:spAutoFit/>
          </a:bodyPr>
          <a:lstStyle/>
          <a:p>
            <a:pPr>
              <a:lnSpc>
                <a:spcPts val="3000"/>
              </a:lnSpc>
            </a:pPr>
            <a:r>
              <a:rPr lang="zh-TW" altLang="en-US" sz="2000" dirty="0">
                <a:latin typeface="微軟正黑體" panose="020B0604030504040204" pitchFamily="34" charset="-120"/>
                <a:ea typeface="微軟正黑體" panose="020B0604030504040204" pitchFamily="34" charset="-120"/>
              </a:rPr>
              <a:t>司法改革相關新聞稿與說帖</a:t>
            </a:r>
            <a:r>
              <a:rPr lang="zh-TW" altLang="en-US" sz="2000" dirty="0" smtClean="0">
                <a:latin typeface="微軟正黑體" panose="020B0604030504040204" pitchFamily="34" charset="-120"/>
                <a:ea typeface="微軟正黑體" panose="020B0604030504040204" pitchFamily="34" charset="-120"/>
              </a:rPr>
              <a:t>，已</a:t>
            </a:r>
            <a:r>
              <a:rPr lang="zh-TW" altLang="en-US" sz="2000" dirty="0">
                <a:latin typeface="微軟正黑體" panose="020B0604030504040204" pitchFamily="34" charset="-120"/>
                <a:ea typeface="微軟正黑體" panose="020B0604030504040204" pitchFamily="34" charset="-120"/>
              </a:rPr>
              <a:t>建置在本部全球資訊網之</a:t>
            </a:r>
            <a:r>
              <a:rPr lang="zh-TW" altLang="en-US" sz="2000"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司法改革</a:t>
            </a:r>
            <a:r>
              <a:rPr lang="zh-TW" altLang="en-US" sz="2000" dirty="0" smtClean="0">
                <a:ln w="18415" cmpd="sng">
                  <a:solidFill>
                    <a:srgbClr val="C00000"/>
                  </a:solidFill>
                  <a:prstDash val="solid"/>
                </a:ln>
                <a:solidFill>
                  <a:srgbClr val="C00000"/>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專區</a:t>
            </a:r>
            <a:r>
              <a:rPr lang="en-US" altLang="zh-TW" sz="2000" dirty="0" smtClean="0">
                <a:ln w="18415" cmpd="sng">
                  <a:solidFill>
                    <a:srgbClr val="C00000"/>
                  </a:solidFill>
                  <a:prstDash val="solid"/>
                </a:ln>
                <a:solidFill>
                  <a:srgbClr val="C00000"/>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 </a:t>
            </a:r>
            <a:r>
              <a:rPr lang="en-US" altLang="zh-TW" sz="2000" dirty="0">
                <a:solidFill>
                  <a:srgbClr val="0000CC"/>
                </a:solidFill>
                <a:latin typeface="微軟正黑體" panose="020B0604030504040204" pitchFamily="34" charset="-120"/>
                <a:ea typeface="微軟正黑體" panose="020B0604030504040204" pitchFamily="34" charset="-120"/>
              </a:rPr>
              <a:t>http://www.moj.gov.tw/mp8005.html</a:t>
            </a:r>
            <a:r>
              <a:rPr lang="zh-TW" altLang="en-US" sz="2000" dirty="0">
                <a:latin typeface="微軟正黑體" panose="020B0604030504040204" pitchFamily="34" charset="-120"/>
                <a:ea typeface="微軟正黑體" panose="020B0604030504040204" pitchFamily="34" charset="-120"/>
              </a:rPr>
              <a:t>，並會陸續更新</a:t>
            </a:r>
          </a:p>
        </p:txBody>
      </p:sp>
    </p:spTree>
    <p:extLst>
      <p:ext uri="{BB962C8B-B14F-4D97-AF65-F5344CB8AC3E}">
        <p14:creationId xmlns:p14="http://schemas.microsoft.com/office/powerpoint/2010/main" val="1580625049"/>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19918" y="159853"/>
            <a:ext cx="741741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貳</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本部對於重要議題之立場</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17</a:t>
            </a:fld>
            <a:endParaRPr lang="zh-TW" altLang="en-US"/>
          </a:p>
        </p:txBody>
      </p:sp>
      <p:sp>
        <p:nvSpPr>
          <p:cNvPr id="3" name="矩形 2"/>
          <p:cNvSpPr/>
          <p:nvPr/>
        </p:nvSpPr>
        <p:spPr>
          <a:xfrm>
            <a:off x="380540" y="1340768"/>
            <a:ext cx="8205492" cy="4560223"/>
          </a:xfrm>
          <a:prstGeom prst="rect">
            <a:avLst/>
          </a:prstGeom>
        </p:spPr>
        <p:txBody>
          <a:bodyPr wrap="square">
            <a:spAutoFit/>
          </a:bodyPr>
          <a:lstStyle/>
          <a:p>
            <a:pPr marL="285750" indent="-285750">
              <a:buClr>
                <a:srgbClr val="FF6600"/>
              </a:buClr>
              <a:buSzPct val="110000"/>
              <a:buFont typeface="Wingdings" panose="05000000000000000000" pitchFamily="2" charset="2"/>
              <a:buChar char="p"/>
            </a:pPr>
            <a:r>
              <a:rPr lang="zh-TW" altLang="en-US" sz="3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檢察官定位</a:t>
            </a:r>
            <a:endParaRPr lang="en-US" altLang="zh-TW" sz="3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60000" indent="-180000" algn="just">
              <a:lnSpc>
                <a:spcPts val="3500"/>
              </a:lnSpc>
              <a:spcBef>
                <a:spcPts val="1200"/>
              </a:spcBef>
              <a:buSzPct val="110000"/>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檢察官執行職務必須免於政治或其他外力的不當</a:t>
            </a:r>
            <a:r>
              <a:rPr lang="zh-TW" altLang="en-US" sz="2800" dirty="0" smtClean="0">
                <a:latin typeface="微軟正黑體" panose="020B0604030504040204" pitchFamily="34" charset="-120"/>
                <a:ea typeface="微軟正黑體" panose="020B0604030504040204" pitchFamily="34" charset="-120"/>
              </a:rPr>
              <a:t>影響 </a:t>
            </a:r>
            <a:r>
              <a:rPr lang="zh-TW" altLang="en-US" sz="28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smtClean="0">
                <a:solidFill>
                  <a:srgbClr val="FF0000"/>
                </a:solidFill>
                <a:latin typeface="微軟正黑體" panose="020B0604030504040204" pitchFamily="34" charset="-120"/>
                <a:ea typeface="微軟正黑體" panose="020B0604030504040204" pitchFamily="34" charset="-120"/>
              </a:rPr>
              <a:t> </a:t>
            </a:r>
            <a:r>
              <a:rPr lang="zh-TW" altLang="en-US" sz="2800" b="1" dirty="0" smtClean="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如何做到</a:t>
            </a:r>
            <a:r>
              <a:rPr lang="en-US" altLang="zh-TW" sz="2800" b="1" dirty="0" smtClean="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2800" dirty="0" smtClean="0">
                <a:solidFill>
                  <a:srgbClr val="0000CC"/>
                </a:solidFill>
                <a:latin typeface="微軟正黑體" panose="020B0604030504040204" pitchFamily="34" charset="-120"/>
                <a:ea typeface="微軟正黑體" panose="020B0604030504040204" pitchFamily="34" charset="-120"/>
              </a:rPr>
              <a:t> </a:t>
            </a:r>
            <a:r>
              <a:rPr lang="en-US" altLang="zh-TW" sz="28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2800" dirty="0" smtClean="0">
                <a:solidFill>
                  <a:srgbClr val="FF0000"/>
                </a:solidFill>
                <a:latin typeface="微軟正黑體" panose="020B0604030504040204" pitchFamily="34" charset="-120"/>
                <a:ea typeface="微軟正黑體" panose="020B0604030504040204" pitchFamily="34" charset="-120"/>
              </a:rPr>
              <a:t> </a:t>
            </a:r>
            <a:r>
              <a:rPr lang="zh-TW" altLang="en-US" sz="2800" dirty="0" smtClean="0">
                <a:latin typeface="微軟正黑體" panose="020B0604030504040204" pitchFamily="34" charset="-120"/>
                <a:ea typeface="微軟正黑體" panose="020B0604030504040204" pitchFamily="34" charset="-120"/>
              </a:rPr>
              <a:t>需</a:t>
            </a:r>
            <a:r>
              <a:rPr lang="zh-TW" altLang="en-US" sz="2800" dirty="0">
                <a:latin typeface="微軟正黑體" panose="020B0604030504040204" pitchFamily="34" charset="-120"/>
                <a:ea typeface="微軟正黑體" panose="020B0604030504040204" pitchFamily="34" charset="-120"/>
              </a:rPr>
              <a:t>建立一套讓檢察官具有「</a:t>
            </a:r>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不可收買性 （</a:t>
            </a:r>
            <a:r>
              <a:rPr lang="en-US" altLang="zh-TW" sz="2800" b="1" dirty="0" err="1">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Unbestechlichkeit</a:t>
            </a:r>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」的制度性擔保。</a:t>
            </a:r>
          </a:p>
          <a:p>
            <a:pPr marL="360000" indent="-180000" algn="just">
              <a:lnSpc>
                <a:spcPts val="3500"/>
              </a:lnSpc>
              <a:spcBef>
                <a:spcPts val="1200"/>
              </a:spcBef>
              <a:buSzPct val="110000"/>
              <a:buFont typeface="Arial" panose="020B0604020202020204" pitchFamily="34" charset="0"/>
              <a:buChar char="•"/>
            </a:pPr>
            <a:r>
              <a:rPr lang="zh-TW" altLang="en-US" sz="2800" dirty="0" smtClean="0">
                <a:latin typeface="微軟正黑體" panose="020B0604030504040204" pitchFamily="34" charset="-120"/>
                <a:ea typeface="微軟正黑體" panose="020B0604030504040204" pitchFamily="34" charset="-120"/>
              </a:rPr>
              <a:t>參照</a:t>
            </a:r>
            <a:r>
              <a:rPr lang="zh-TW" altLang="en-US" sz="2800" dirty="0">
                <a:latin typeface="微軟正黑體" panose="020B0604030504040204" pitchFamily="34" charset="-120"/>
                <a:ea typeface="微軟正黑體" panose="020B0604030504040204" pitchFamily="34" charset="-120"/>
              </a:rPr>
              <a:t>奧地利新制，</a:t>
            </a:r>
            <a:r>
              <a:rPr lang="zh-TW" altLang="en-US" sz="2800"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於憲法中賦予</a:t>
            </a:r>
            <a:r>
              <a:rPr lang="zh-TW" altLang="en-US" sz="2800" dirty="0">
                <a:latin typeface="微軟正黑體" panose="020B0604030504040204" pitchFamily="34" charset="-120"/>
                <a:ea typeface="微軟正黑體" panose="020B0604030504040204" pitchFamily="34" charset="-120"/>
              </a:rPr>
              <a:t>檢察官享有制度性保障，使其能捍衛偵查程序中立性、獨立性與客觀性，建構一個使檢察官免於不當影響的有效防護機制，鞏固其不可收買性</a:t>
            </a:r>
            <a:r>
              <a:rPr lang="zh-TW" altLang="en-US" sz="3200" dirty="0" smtClean="0">
                <a:latin typeface="微軟正黑體" panose="020B0604030504040204" pitchFamily="34" charset="-120"/>
                <a:ea typeface="微軟正黑體" panose="020B0604030504040204" pitchFamily="34" charset="-120"/>
              </a:rPr>
              <a:t>。</a:t>
            </a:r>
            <a:endParaRPr lang="en-US" altLang="zh-TW" sz="32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97094212"/>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19918" y="159853"/>
            <a:ext cx="741741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貳</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本部對於重要議題之立場</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18</a:t>
            </a:fld>
            <a:endParaRPr lang="zh-TW" altLang="en-US"/>
          </a:p>
        </p:txBody>
      </p:sp>
      <p:sp>
        <p:nvSpPr>
          <p:cNvPr id="3" name="矩形 2"/>
          <p:cNvSpPr/>
          <p:nvPr/>
        </p:nvSpPr>
        <p:spPr>
          <a:xfrm>
            <a:off x="539552" y="1340768"/>
            <a:ext cx="8039388" cy="1892826"/>
          </a:xfrm>
          <a:prstGeom prst="rect">
            <a:avLst/>
          </a:prstGeom>
        </p:spPr>
        <p:txBody>
          <a:bodyPr wrap="square">
            <a:spAutoFit/>
          </a:bodyPr>
          <a:lstStyle/>
          <a:p>
            <a:pPr marL="360000" indent="-180000" algn="just">
              <a:spcBef>
                <a:spcPts val="600"/>
              </a:spcBef>
              <a:buSzPct val="110000"/>
              <a:buFont typeface="Arial" panose="020B0604020202020204" pitchFamily="34" charset="0"/>
              <a:buChar char="•"/>
            </a:pPr>
            <a:r>
              <a:rPr lang="zh-TW" altLang="en-US" sz="2800" dirty="0" smtClean="0">
                <a:latin typeface="微軟正黑體" panose="020B0604030504040204" pitchFamily="34" charset="-120"/>
                <a:ea typeface="微軟正黑體" panose="020B0604030504040204" pitchFamily="34" charset="-120"/>
              </a:rPr>
              <a:t>建議</a:t>
            </a:r>
            <a:r>
              <a:rPr lang="zh-TW" altLang="en-US" sz="2800" dirty="0">
                <a:latin typeface="微軟正黑體" panose="020B0604030504040204" pitchFamily="34" charset="-120"/>
                <a:ea typeface="微軟正黑體" panose="020B0604030504040204" pitchFamily="34" charset="-120"/>
              </a:rPr>
              <a:t>增訂中華民國憲法增修條文</a:t>
            </a:r>
            <a:r>
              <a:rPr lang="zh-TW" altLang="en-US" sz="2800" dirty="0" smtClean="0">
                <a:latin typeface="微軟正黑體" panose="020B0604030504040204" pitchFamily="34" charset="-120"/>
                <a:ea typeface="微軟正黑體" panose="020B0604030504040204" pitchFamily="34" charset="-120"/>
              </a:rPr>
              <a:t>第</a:t>
            </a:r>
            <a:r>
              <a:rPr lang="en-US" altLang="zh-TW" sz="2800" dirty="0" smtClean="0">
                <a:latin typeface="微軟正黑體" panose="020B0604030504040204" pitchFamily="34" charset="-120"/>
                <a:ea typeface="微軟正黑體" panose="020B0604030504040204" pitchFamily="34" charset="-120"/>
              </a:rPr>
              <a:t>5</a:t>
            </a:r>
            <a:r>
              <a:rPr lang="zh-TW" altLang="en-US" sz="2800" dirty="0" smtClean="0">
                <a:latin typeface="微軟正黑體" panose="020B0604030504040204" pitchFamily="34" charset="-120"/>
                <a:ea typeface="微軟正黑體" panose="020B0604030504040204" pitchFamily="34" charset="-120"/>
              </a:rPr>
              <a:t>條之</a:t>
            </a:r>
            <a:r>
              <a:rPr lang="en-US" altLang="zh-TW" sz="2800" dirty="0" smtClean="0">
                <a:latin typeface="微軟正黑體" panose="020B0604030504040204" pitchFamily="34" charset="-120"/>
                <a:ea typeface="微軟正黑體" panose="020B0604030504040204" pitchFamily="34" charset="-120"/>
              </a:rPr>
              <a:t>1</a:t>
            </a:r>
            <a:r>
              <a:rPr lang="zh-TW" altLang="en-US"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pPr marL="360000" lvl="1" algn="just">
              <a:spcBef>
                <a:spcPts val="600"/>
              </a:spcBef>
              <a:buSzPct val="110000"/>
            </a:pPr>
            <a:r>
              <a:rPr lang="zh-TW" altLang="en-US" sz="2800" b="1" dirty="0" smtClean="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「檢察官</a:t>
            </a:r>
            <a:r>
              <a:rPr lang="zh-TW" altLang="en-US" sz="2800"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須公正超然，依據法律對外獨立行使職權（第</a:t>
            </a:r>
            <a:r>
              <a:rPr lang="en-US" altLang="zh-TW" sz="2800"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800"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項）</a:t>
            </a:r>
            <a:r>
              <a:rPr lang="zh-TW" altLang="en-US" sz="2800" b="1" dirty="0" smtClean="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。實</a:t>
            </a:r>
            <a:r>
              <a:rPr lang="zh-TW" altLang="en-US" sz="2800"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任檢察官之身分保障，與實任法官同（第</a:t>
            </a:r>
            <a:r>
              <a:rPr lang="en-US" altLang="zh-TW" sz="2800"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800"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項）</a:t>
            </a:r>
            <a:r>
              <a:rPr lang="zh-TW" altLang="en-US" sz="2800" b="1" dirty="0" smtClean="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800"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16" name="群組 15"/>
          <p:cNvGrpSpPr/>
          <p:nvPr/>
        </p:nvGrpSpPr>
        <p:grpSpPr>
          <a:xfrm>
            <a:off x="3949832" y="4062039"/>
            <a:ext cx="1587587" cy="2404808"/>
            <a:chOff x="1717644" y="718456"/>
            <a:chExt cx="3039413" cy="5072743"/>
          </a:xfrm>
        </p:grpSpPr>
        <p:pic>
          <p:nvPicPr>
            <p:cNvPr id="17" name="Picture 2" descr="D:\$重要個人資料(勿刪)\Desktop\Question-Markgu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148" t="6412" r="19296" b="9267"/>
            <a:stretch/>
          </p:blipFill>
          <p:spPr bwMode="auto">
            <a:xfrm>
              <a:off x="2024742" y="718456"/>
              <a:ext cx="2732315" cy="50727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D:\$重要個人資料(勿刪)\Desktop\106.3.22檢察官的法律定位與檢察體系組織檢討-余副司長\司法獨立\thKG0X7MWN.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7644" y="804055"/>
              <a:ext cx="1771227" cy="1860798"/>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橢圓 19"/>
          <p:cNvSpPr/>
          <p:nvPr/>
        </p:nvSpPr>
        <p:spPr>
          <a:xfrm>
            <a:off x="3333814" y="3874574"/>
            <a:ext cx="3024336" cy="2636913"/>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solidFill>
                <a:srgbClr val="FF0000"/>
              </a:solidFill>
            </a:endParaRPr>
          </a:p>
        </p:txBody>
      </p:sp>
      <p:cxnSp>
        <p:nvCxnSpPr>
          <p:cNvPr id="21" name="直線接點 20"/>
          <p:cNvCxnSpPr/>
          <p:nvPr/>
        </p:nvCxnSpPr>
        <p:spPr>
          <a:xfrm flipH="1">
            <a:off x="6381309" y="4987175"/>
            <a:ext cx="1354447" cy="3782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6387707" y="5358156"/>
            <a:ext cx="857801" cy="89730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2365656" y="5343445"/>
            <a:ext cx="898946" cy="76337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flipV="1">
            <a:off x="2228964" y="4524523"/>
            <a:ext cx="1027751" cy="81808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rot="20757406">
            <a:off x="6453563" y="4490481"/>
            <a:ext cx="1412171"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TW" altLang="en-US" sz="2400" b="1" cap="none" spc="0" dirty="0" smtClean="0">
                <a:ln w="11430">
                  <a:solidFill>
                    <a:schemeClr val="tx1"/>
                  </a:solidFill>
                </a:ln>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政治干涉</a:t>
            </a:r>
            <a:endParaRPr lang="zh-TW" altLang="en-US" sz="2400" b="1" cap="none" spc="0" dirty="0">
              <a:ln w="11430">
                <a:solidFill>
                  <a:schemeClr val="tx1"/>
                </a:solidFill>
              </a:ln>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endParaRPr>
          </a:p>
        </p:txBody>
      </p:sp>
      <p:sp>
        <p:nvSpPr>
          <p:cNvPr id="26" name="矩形 25"/>
          <p:cNvSpPr/>
          <p:nvPr/>
        </p:nvSpPr>
        <p:spPr>
          <a:xfrm rot="19056036">
            <a:off x="1659570" y="5494301"/>
            <a:ext cx="1412171"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TW" altLang="en-US" sz="2400" b="1" cap="none" spc="0" dirty="0" smtClean="0">
                <a:ln w="11430">
                  <a:solidFill>
                    <a:schemeClr val="tx1"/>
                  </a:solidFill>
                </a:ln>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行政干涉</a:t>
            </a:r>
            <a:endParaRPr lang="zh-TW" altLang="en-US" sz="2400" b="1" cap="none" spc="0" dirty="0">
              <a:ln w="11430">
                <a:solidFill>
                  <a:schemeClr val="tx1"/>
                </a:solidFill>
              </a:ln>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endParaRPr>
          </a:p>
        </p:txBody>
      </p:sp>
      <p:sp>
        <p:nvSpPr>
          <p:cNvPr id="28" name="矩形 27"/>
          <p:cNvSpPr/>
          <p:nvPr/>
        </p:nvSpPr>
        <p:spPr>
          <a:xfrm>
            <a:off x="3675643" y="5218007"/>
            <a:ext cx="2507866" cy="461665"/>
          </a:xfrm>
          <a:prstGeom prst="rect">
            <a:avLst/>
          </a:prstGeom>
        </p:spPr>
        <p:txBody>
          <a:bodyPr wrap="none">
            <a:spAutoFit/>
          </a:bodyPr>
          <a:lstStyle/>
          <a:p>
            <a:r>
              <a:rPr lang="en-US" altLang="zh-TW" sz="2400" b="1" spc="-150" dirty="0" err="1">
                <a:ln w="18415" cmpd="sng">
                  <a:noFill/>
                  <a:prstDash val="solid"/>
                </a:ln>
                <a:solidFill>
                  <a:srgbClr val="FF0000"/>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Unbestechlichkeit</a:t>
            </a:r>
            <a:endParaRPr lang="zh-TW" altLang="en-US" sz="2400" dirty="0">
              <a:solidFill>
                <a:srgbClr val="FF0000"/>
              </a:solidFill>
            </a:endParaRPr>
          </a:p>
        </p:txBody>
      </p:sp>
    </p:spTree>
    <p:extLst>
      <p:ext uri="{BB962C8B-B14F-4D97-AF65-F5344CB8AC3E}">
        <p14:creationId xmlns:p14="http://schemas.microsoft.com/office/powerpoint/2010/main" val="4143297953"/>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250"/>
                                        <p:tgtEl>
                                          <p:spTgt spid="20"/>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250"/>
                            </p:stCondLst>
                            <p:childTnLst>
                              <p:par>
                                <p:cTn id="25" presetID="22" presetClass="entr" presetSubtype="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par>
                          <p:cTn id="28" fill="hold">
                            <p:stCondLst>
                              <p:cond delay="2750"/>
                            </p:stCondLst>
                            <p:childTnLst>
                              <p:par>
                                <p:cTn id="29" presetID="22" presetClass="entr" presetSubtype="1"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250"/>
                                        <p:tgtEl>
                                          <p:spTgt spid="22"/>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par>
                          <p:cTn id="40" fill="hold">
                            <p:stCondLst>
                              <p:cond delay="4000"/>
                            </p:stCondLst>
                            <p:childTnLst>
                              <p:par>
                                <p:cTn id="41" presetID="22" presetClass="entr" presetSubtype="4"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animBg="1"/>
      <p:bldP spid="25" grpId="0"/>
      <p:bldP spid="26"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19918" y="159853"/>
            <a:ext cx="741741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貳</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本部對於重要議題之立場</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19</a:t>
            </a:fld>
            <a:endParaRPr lang="zh-TW" altLang="en-US"/>
          </a:p>
        </p:txBody>
      </p:sp>
      <p:sp>
        <p:nvSpPr>
          <p:cNvPr id="3" name="矩形 2"/>
          <p:cNvSpPr/>
          <p:nvPr/>
        </p:nvSpPr>
        <p:spPr>
          <a:xfrm>
            <a:off x="380539" y="1340768"/>
            <a:ext cx="8395248" cy="5447645"/>
          </a:xfrm>
          <a:prstGeom prst="rect">
            <a:avLst/>
          </a:prstGeom>
        </p:spPr>
        <p:txBody>
          <a:bodyPr wrap="square">
            <a:spAutoFit/>
          </a:bodyPr>
          <a:lstStyle/>
          <a:p>
            <a:pPr marL="285750" indent="-285750">
              <a:buClr>
                <a:srgbClr val="FF6600"/>
              </a:buClr>
              <a:buSzPct val="110000"/>
              <a:buFont typeface="Wingdings" panose="05000000000000000000" pitchFamily="2" charset="2"/>
              <a:buChar char="p"/>
            </a:pP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檢察</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組織改革</a:t>
            </a:r>
            <a:endParaRPr lang="en-US" altLang="zh-TW"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32000" indent="-457200" algn="just">
              <a:spcBef>
                <a:spcPts val="600"/>
              </a:spcBef>
              <a:buSzPct val="110000"/>
            </a:pP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一</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在</a:t>
            </a:r>
            <a:r>
              <a:rPr lang="zh-TW" altLang="en-US" sz="2000" dirty="0">
                <a:latin typeface="微軟正黑體" panose="020B0604030504040204" pitchFamily="34" charset="-120"/>
                <a:ea typeface="微軟正黑體" panose="020B0604030504040204" pitchFamily="34" charset="-120"/>
              </a:rPr>
              <a:t>檢察權未獲憲法保障之前，檢察官準用法官法之現行制度</a:t>
            </a:r>
            <a:r>
              <a:rPr lang="zh-TW" altLang="en-US" sz="2000" dirty="0" smtClean="0">
                <a:latin typeface="微軟正黑體" panose="020B0604030504040204" pitchFamily="34" charset="-120"/>
                <a:ea typeface="微軟正黑體" panose="020B0604030504040204" pitchFamily="34" charset="-120"/>
              </a:rPr>
              <a:t>應予</a:t>
            </a:r>
            <a:r>
              <a:rPr lang="zh-TW" altLang="en-US" sz="2000" dirty="0">
                <a:latin typeface="微軟正黑體" panose="020B0604030504040204" pitchFamily="34" charset="-120"/>
                <a:ea typeface="微軟正黑體" panose="020B0604030504040204" pitchFamily="34" charset="-120"/>
              </a:rPr>
              <a:t>維持，以維護檢察官之司法屬性與獨立性。</a:t>
            </a:r>
          </a:p>
          <a:p>
            <a:pPr marL="432000" indent="-457200" algn="just">
              <a:spcBef>
                <a:spcPts val="600"/>
              </a:spcBef>
              <a:buSzPct val="110000"/>
            </a:pP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二</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檢察</a:t>
            </a:r>
            <a:r>
              <a:rPr lang="zh-TW" altLang="en-US" sz="2000" dirty="0">
                <a:latin typeface="微軟正黑體" panose="020B0604030504040204" pitchFamily="34" charset="-120"/>
                <a:ea typeface="微軟正黑體" panose="020B0604030504040204" pitchFamily="34" charset="-120"/>
              </a:rPr>
              <a:t>組織應對應法院訴訟制度（含上訴門檻）之變革而變更，在審判系統金字塔化之前，應維持現狀。</a:t>
            </a:r>
          </a:p>
          <a:p>
            <a:pPr marL="432000" indent="-457200" algn="just">
              <a:spcBef>
                <a:spcPts val="600"/>
              </a:spcBef>
              <a:buSzPct val="110000"/>
            </a:pP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三</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二</a:t>
            </a:r>
            <a:r>
              <a:rPr lang="zh-TW" altLang="en-US" sz="2000" dirty="0">
                <a:latin typeface="微軟正黑體" panose="020B0604030504040204" pitchFamily="34" charset="-120"/>
                <a:ea typeface="微軟正黑體" panose="020B0604030504040204" pitchFamily="34" charset="-120"/>
              </a:rPr>
              <a:t>審檢察署人力配置應避免勞逸不均，在二審檢察署未隨著審判系統扁平化之前，研議修正相關人事法規，鼓勵有辦案經驗與能力之檢察官留在一審檢察署服務。</a:t>
            </a:r>
          </a:p>
          <a:p>
            <a:pPr marL="432000" indent="-457200" algn="just">
              <a:spcBef>
                <a:spcPts val="600"/>
              </a:spcBef>
              <a:buSzPct val="110000"/>
            </a:pP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四</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落實</a:t>
            </a:r>
            <a:r>
              <a:rPr lang="zh-TW" altLang="en-US" sz="2000" dirty="0">
                <a:latin typeface="微軟正黑體" panose="020B0604030504040204" pitchFamily="34" charset="-120"/>
                <a:ea typeface="微軟正黑體" panose="020B0604030504040204" pitchFamily="34" charset="-120"/>
              </a:rPr>
              <a:t>檢察官候補及試署制度，依檢察官之職級據以分工，並以主任檢察官為核心，強化團隊辦案機制，以提昇偵查品質</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432000" indent="-457200" algn="just">
              <a:spcBef>
                <a:spcPts val="600"/>
              </a:spcBef>
              <a:buSzPct val="110000"/>
            </a:pP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五</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檢察</a:t>
            </a:r>
            <a:r>
              <a:rPr lang="zh-TW" altLang="en-US" sz="2000" dirty="0">
                <a:latin typeface="微軟正黑體" panose="020B0604030504040204" pitchFamily="34" charset="-120"/>
                <a:ea typeface="微軟正黑體" panose="020B0604030504040204" pitchFamily="34" charset="-120"/>
              </a:rPr>
              <a:t>人事審議制度應朝內部民主化（票選推薦）及外部民主化（聽取外部意見）方向改進，以避免執政者以人事控制</a:t>
            </a:r>
            <a:r>
              <a:rPr lang="zh-TW" altLang="en-US" sz="2000" dirty="0" smtClean="0">
                <a:latin typeface="微軟正黑體" panose="020B0604030504040204" pitchFamily="34" charset="-120"/>
                <a:ea typeface="微軟正黑體" panose="020B0604030504040204" pitchFamily="34" charset="-120"/>
              </a:rPr>
              <a:t>個案。</a:t>
            </a:r>
            <a:endParaRPr lang="en-US" altLang="zh-TW" sz="2000" dirty="0" smtClean="0">
              <a:latin typeface="微軟正黑體" panose="020B0604030504040204" pitchFamily="34" charset="-120"/>
              <a:ea typeface="微軟正黑體" panose="020B0604030504040204" pitchFamily="34" charset="-120"/>
            </a:endParaRPr>
          </a:p>
          <a:p>
            <a:pPr marL="720000" indent="-288000" algn="just">
              <a:spcBef>
                <a:spcPts val="600"/>
              </a:spcBef>
              <a:buSzPct val="110000"/>
              <a:buAutoNum type="arabicPeriod"/>
            </a:pPr>
            <a:r>
              <a:rPr lang="zh-TW" altLang="en-US" sz="1600" dirty="0" smtClean="0">
                <a:solidFill>
                  <a:srgbClr val="0070C0"/>
                </a:solidFill>
                <a:latin typeface="微軟正黑體" panose="020B0604030504040204" pitchFamily="34" charset="-120"/>
                <a:ea typeface="微軟正黑體" panose="020B0604030504040204" pitchFamily="34" charset="-120"/>
              </a:rPr>
              <a:t>內部民主化</a:t>
            </a:r>
            <a:r>
              <a:rPr lang="en-US" altLang="zh-TW" sz="1600" dirty="0" smtClean="0">
                <a:solidFill>
                  <a:srgbClr val="0070C0"/>
                </a:solidFill>
                <a:latin typeface="微軟正黑體" panose="020B0604030504040204" pitchFamily="34" charset="-120"/>
                <a:ea typeface="微軟正黑體" panose="020B0604030504040204" pitchFamily="34" charset="-120"/>
              </a:rPr>
              <a:t>--</a:t>
            </a:r>
            <a:r>
              <a:rPr lang="zh-TW" altLang="en-US" sz="1600" dirty="0" smtClean="0">
                <a:solidFill>
                  <a:srgbClr val="0070C0"/>
                </a:solidFill>
                <a:latin typeface="微軟正黑體" panose="020B0604030504040204" pitchFamily="34" charset="-120"/>
                <a:ea typeface="微軟正黑體" panose="020B0604030504040204" pitchFamily="34" charset="-120"/>
              </a:rPr>
              <a:t>檢察官票選推薦主任檢察官人選</a:t>
            </a:r>
            <a:endParaRPr lang="en-US" altLang="zh-TW" sz="1600" dirty="0" smtClean="0">
              <a:solidFill>
                <a:srgbClr val="0070C0"/>
              </a:solidFill>
              <a:latin typeface="微軟正黑體" panose="020B0604030504040204" pitchFamily="34" charset="-120"/>
              <a:ea typeface="微軟正黑體" panose="020B0604030504040204" pitchFamily="34" charset="-120"/>
            </a:endParaRPr>
          </a:p>
          <a:p>
            <a:pPr marL="720000" indent="-288000" algn="just">
              <a:spcBef>
                <a:spcPts val="600"/>
              </a:spcBef>
              <a:buSzPct val="110000"/>
              <a:buAutoNum type="arabicPeriod"/>
            </a:pPr>
            <a:r>
              <a:rPr lang="zh-TW" altLang="en-US" sz="1600" dirty="0" smtClean="0">
                <a:solidFill>
                  <a:srgbClr val="0070C0"/>
                </a:solidFill>
                <a:latin typeface="微軟正黑體" panose="020B0604030504040204" pitchFamily="34" charset="-120"/>
                <a:ea typeface="微軟正黑體" panose="020B0604030504040204" pitchFamily="34" charset="-120"/>
              </a:rPr>
              <a:t>部長圈選檢察長前聽取外部意見</a:t>
            </a:r>
            <a:endParaRPr lang="en-US" altLang="zh-TW" sz="1600" dirty="0" smtClean="0">
              <a:solidFill>
                <a:srgbClr val="0070C0"/>
              </a:solidFill>
              <a:latin typeface="微軟正黑體" panose="020B0604030504040204" pitchFamily="34" charset="-120"/>
              <a:ea typeface="微軟正黑體" panose="020B0604030504040204" pitchFamily="34" charset="-120"/>
            </a:endParaRPr>
          </a:p>
          <a:p>
            <a:pPr marL="432000" indent="-457200" algn="just">
              <a:spcBef>
                <a:spcPts val="600"/>
              </a:spcBef>
              <a:buSzPct val="110000"/>
            </a:pP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六</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檢察官</a:t>
            </a:r>
            <a:r>
              <a:rPr lang="zh-TW" altLang="en-US" sz="2000" dirty="0">
                <a:latin typeface="微軟正黑體" panose="020B0604030504040204" pitchFamily="34" charset="-120"/>
                <a:ea typeface="微軟正黑體" panose="020B0604030504040204" pitchFamily="34" charset="-120"/>
              </a:rPr>
              <a:t>會議之權限應予擴張，以適度節制檢察長之指揮權。</a:t>
            </a:r>
          </a:p>
        </p:txBody>
      </p:sp>
    </p:spTree>
    <p:extLst>
      <p:ext uri="{BB962C8B-B14F-4D97-AF65-F5344CB8AC3E}">
        <p14:creationId xmlns:p14="http://schemas.microsoft.com/office/powerpoint/2010/main" val="211553378"/>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590260" y="116804"/>
            <a:ext cx="2518638"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7200" b="1" spc="5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大  綱</a:t>
            </a:r>
            <a:endParaRPr lang="zh-TW" altLang="en-US" sz="7200" b="1" spc="5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1016562B-6E00-449D-A2BB-710C468FF337}" type="slidenum">
              <a:rPr lang="zh-TW" altLang="en-US" smtClean="0"/>
              <a:t>2</a:t>
            </a:fld>
            <a:endParaRPr lang="zh-TW" altLang="en-US"/>
          </a:p>
        </p:txBody>
      </p:sp>
      <p:grpSp>
        <p:nvGrpSpPr>
          <p:cNvPr id="7" name="群組 6"/>
          <p:cNvGrpSpPr/>
          <p:nvPr/>
        </p:nvGrpSpPr>
        <p:grpSpPr>
          <a:xfrm>
            <a:off x="-44497" y="949396"/>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grpSp>
        <p:nvGrpSpPr>
          <p:cNvPr id="2" name="群組 1"/>
          <p:cNvGrpSpPr/>
          <p:nvPr/>
        </p:nvGrpSpPr>
        <p:grpSpPr>
          <a:xfrm>
            <a:off x="716482" y="1318997"/>
            <a:ext cx="7401959" cy="5341692"/>
            <a:chOff x="716482" y="1318997"/>
            <a:chExt cx="7401959" cy="5341692"/>
          </a:xfrm>
        </p:grpSpPr>
        <p:grpSp>
          <p:nvGrpSpPr>
            <p:cNvPr id="61" name="群組 60"/>
            <p:cNvGrpSpPr/>
            <p:nvPr/>
          </p:nvGrpSpPr>
          <p:grpSpPr>
            <a:xfrm>
              <a:off x="733060" y="1318997"/>
              <a:ext cx="7370041" cy="1406536"/>
              <a:chOff x="1166829" y="1322246"/>
              <a:chExt cx="6715503" cy="1057980"/>
            </a:xfrm>
          </p:grpSpPr>
          <p:sp>
            <p:nvSpPr>
              <p:cNvPr id="28" name="直線接點 27"/>
              <p:cNvSpPr/>
              <p:nvPr/>
            </p:nvSpPr>
            <p:spPr>
              <a:xfrm>
                <a:off x="1180807" y="2239113"/>
                <a:ext cx="6658973" cy="0"/>
              </a:xfrm>
              <a:prstGeom prst="line">
                <a:avLst/>
              </a:prstGeom>
              <a:solidFill>
                <a:srgbClr val="FFFF00"/>
              </a:solidFill>
              <a:ln w="101600">
                <a:solidFill>
                  <a:srgbClr val="FFC000"/>
                </a:solidFill>
              </a:ln>
            </p:spPr>
            <p:style>
              <a:lnRef idx="2">
                <a:scrgbClr r="0" g="0" b="0"/>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grpSp>
            <p:nvGrpSpPr>
              <p:cNvPr id="29" name="群組 28"/>
              <p:cNvGrpSpPr/>
              <p:nvPr/>
            </p:nvGrpSpPr>
            <p:grpSpPr>
              <a:xfrm>
                <a:off x="1166829" y="1606165"/>
                <a:ext cx="1049690" cy="649891"/>
                <a:chOff x="-17545" y="150437"/>
                <a:chExt cx="1287059" cy="779952"/>
              </a:xfrm>
              <a:solidFill>
                <a:srgbClr val="FFC000"/>
              </a:solidFill>
              <a:scene3d>
                <a:camera prst="orthographicFront">
                  <a:rot lat="0" lon="0" rev="0"/>
                </a:camera>
                <a:lightRig rig="glow" dir="t">
                  <a:rot lat="0" lon="0" rev="4800000"/>
                </a:lightRig>
              </a:scene3d>
            </p:grpSpPr>
            <p:sp>
              <p:nvSpPr>
                <p:cNvPr id="30" name="圓角化同側角落矩形 29"/>
                <p:cNvSpPr/>
                <p:nvPr/>
              </p:nvSpPr>
              <p:spPr>
                <a:xfrm>
                  <a:off x="-17545" y="150437"/>
                  <a:ext cx="1287059" cy="779952"/>
                </a:xfrm>
                <a:prstGeom prst="round2SameRect">
                  <a:avLst>
                    <a:gd name="adj1" fmla="val 16670"/>
                    <a:gd name="adj2" fmla="val 0"/>
                  </a:avLst>
                </a:prstGeom>
                <a:solidFill>
                  <a:srgbClr val="FFC000"/>
                </a:solidFill>
                <a:ln>
                  <a:solidFill>
                    <a:schemeClr val="bg1"/>
                  </a:solidFill>
                </a:ln>
                <a:effectLst>
                  <a:outerShdw blurRad="190500" dist="228600" dir="2700000" algn="ctr">
                    <a:srgbClr val="000000">
                      <a:alpha val="30000"/>
                    </a:srgbClr>
                  </a:outerShdw>
                </a:effectLst>
                <a:sp3d prstMaterial="matte">
                  <a:bevelT w="127000" h="63500" prst="slope"/>
                </a:sp3d>
              </p:spPr>
              <p:style>
                <a:lnRef idx="2">
                  <a:scrgbClr r="0" g="0" b="0"/>
                </a:lnRef>
                <a:fillRef idx="1">
                  <a:scrgbClr r="0" g="0" b="0"/>
                </a:fillRef>
                <a:effectRef idx="0">
                  <a:scrgbClr r="0" g="0" b="0"/>
                </a:effectRef>
                <a:fontRef idx="minor">
                  <a:schemeClr val="lt1"/>
                </a:fontRef>
              </p:style>
            </p:sp>
            <p:sp>
              <p:nvSpPr>
                <p:cNvPr id="31" name="圓角化同側角落矩形 5"/>
                <p:cNvSpPr/>
                <p:nvPr/>
              </p:nvSpPr>
              <p:spPr>
                <a:xfrm>
                  <a:off x="113105" y="302789"/>
                  <a:ext cx="991067" cy="562964"/>
                </a:xfrm>
                <a:prstGeom prst="rect">
                  <a:avLst/>
                </a:prstGeom>
                <a:solidFill>
                  <a:srgbClr val="FFC000"/>
                </a:solidFill>
                <a:ln>
                  <a:noFill/>
                </a:ln>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sp3d contourW="25400" prstMaterial="matte">
                    <a:bevelT w="25400" h="55880" prst="artDeco"/>
                    <a:contourClr>
                      <a:schemeClr val="accent2">
                        <a:tint val="20000"/>
                      </a:schemeClr>
                    </a:contourClr>
                  </a:sp3d>
                </a:bodyPr>
                <a:lstStyle/>
                <a:p>
                  <a:pPr lvl="0" algn="ctr" defTabSz="1955800">
                    <a:lnSpc>
                      <a:spcPct val="90000"/>
                    </a:lnSpc>
                    <a:spcBef>
                      <a:spcPct val="0"/>
                    </a:spcBef>
                    <a:spcAft>
                      <a:spcPct val="35000"/>
                    </a:spcAft>
                  </a:pPr>
                  <a:r>
                    <a:rPr lang="zh-TW" altLang="en-US" sz="4800" b="1" kern="1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壹</a:t>
                  </a:r>
                  <a:endParaRPr lang="zh-TW" altLang="en-US" sz="4800" b="1" kern="1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p:txBody>
            </p:sp>
          </p:grpSp>
          <p:grpSp>
            <p:nvGrpSpPr>
              <p:cNvPr id="32" name="群組 31"/>
              <p:cNvGrpSpPr/>
              <p:nvPr/>
            </p:nvGrpSpPr>
            <p:grpSpPr>
              <a:xfrm>
                <a:off x="2292692" y="1322246"/>
                <a:ext cx="5589640" cy="1057980"/>
                <a:chOff x="1433389" y="72009"/>
                <a:chExt cx="5589640" cy="1057980"/>
              </a:xfrm>
            </p:grpSpPr>
            <p:sp>
              <p:nvSpPr>
                <p:cNvPr id="33" name="矩形 32"/>
                <p:cNvSpPr/>
                <p:nvPr/>
              </p:nvSpPr>
              <p:spPr>
                <a:xfrm>
                  <a:off x="1433389" y="72009"/>
                  <a:ext cx="5215200" cy="10579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矩形 33"/>
                <p:cNvSpPr/>
                <p:nvPr/>
              </p:nvSpPr>
              <p:spPr>
                <a:xfrm>
                  <a:off x="1490830" y="173089"/>
                  <a:ext cx="5532199" cy="7561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defTabSz="1955800">
                    <a:lnSpc>
                      <a:spcPct val="80000"/>
                    </a:lnSpc>
                    <a:spcBef>
                      <a:spcPct val="0"/>
                    </a:spcBef>
                    <a:spcAft>
                      <a:spcPct val="35000"/>
                    </a:spcAft>
                  </a:pPr>
                  <a:r>
                    <a:rPr lang="zh-TW" altLang="en-US" sz="4000" b="1" spc="-150" dirty="0" smtClean="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現狀介紹 </a:t>
                  </a:r>
                  <a:r>
                    <a:rPr lang="en-US" altLang="zh-TW" sz="4000" b="1" spc="-150" dirty="0" smtClean="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 </a:t>
                  </a:r>
                  <a:r>
                    <a:rPr lang="zh-TW" altLang="en-US" sz="4000" b="1" spc="-150" dirty="0" smtClean="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司法改革的進程</a:t>
                  </a:r>
                  <a:endParaRPr lang="zh-TW" altLang="en-US" sz="4000" b="1" kern="1200" spc="-150" dirty="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p:txBody>
            </p:sp>
          </p:grpSp>
        </p:grpSp>
        <p:grpSp>
          <p:nvGrpSpPr>
            <p:cNvPr id="35" name="群組 34"/>
            <p:cNvGrpSpPr/>
            <p:nvPr/>
          </p:nvGrpSpPr>
          <p:grpSpPr>
            <a:xfrm>
              <a:off x="748400" y="2527287"/>
              <a:ext cx="7370041" cy="1406536"/>
              <a:chOff x="1166829" y="1322246"/>
              <a:chExt cx="6715503" cy="1057980"/>
            </a:xfrm>
          </p:grpSpPr>
          <p:sp>
            <p:nvSpPr>
              <p:cNvPr id="36" name="直線接點 35"/>
              <p:cNvSpPr/>
              <p:nvPr/>
            </p:nvSpPr>
            <p:spPr>
              <a:xfrm>
                <a:off x="1180807" y="2239113"/>
                <a:ext cx="6658973" cy="0"/>
              </a:xfrm>
              <a:prstGeom prst="line">
                <a:avLst/>
              </a:prstGeom>
              <a:solidFill>
                <a:srgbClr val="FFFF00"/>
              </a:solidFill>
              <a:ln w="101600">
                <a:solidFill>
                  <a:srgbClr val="00B050"/>
                </a:solidFill>
              </a:ln>
            </p:spPr>
            <p:style>
              <a:lnRef idx="2">
                <a:scrgbClr r="0" g="0" b="0"/>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grpSp>
            <p:nvGrpSpPr>
              <p:cNvPr id="38" name="群組 37"/>
              <p:cNvGrpSpPr/>
              <p:nvPr/>
            </p:nvGrpSpPr>
            <p:grpSpPr>
              <a:xfrm>
                <a:off x="1166829" y="1606165"/>
                <a:ext cx="1049690" cy="649891"/>
                <a:chOff x="-17545" y="150437"/>
                <a:chExt cx="1287059" cy="779952"/>
              </a:xfrm>
              <a:solidFill>
                <a:srgbClr val="FFC000"/>
              </a:solidFill>
              <a:scene3d>
                <a:camera prst="orthographicFront">
                  <a:rot lat="0" lon="0" rev="0"/>
                </a:camera>
                <a:lightRig rig="glow" dir="t">
                  <a:rot lat="0" lon="0" rev="4800000"/>
                </a:lightRig>
              </a:scene3d>
            </p:grpSpPr>
            <p:sp>
              <p:nvSpPr>
                <p:cNvPr id="42" name="圓角化同側角落矩形 41"/>
                <p:cNvSpPr/>
                <p:nvPr/>
              </p:nvSpPr>
              <p:spPr>
                <a:xfrm>
                  <a:off x="-17545" y="150437"/>
                  <a:ext cx="1287059" cy="779952"/>
                </a:xfrm>
                <a:prstGeom prst="round2SameRect">
                  <a:avLst>
                    <a:gd name="adj1" fmla="val 16670"/>
                    <a:gd name="adj2" fmla="val 0"/>
                  </a:avLst>
                </a:prstGeom>
                <a:solidFill>
                  <a:srgbClr val="00B050"/>
                </a:solidFill>
                <a:ln>
                  <a:solidFill>
                    <a:schemeClr val="bg1"/>
                  </a:solidFill>
                </a:ln>
                <a:effectLst>
                  <a:outerShdw blurRad="190500" dist="228600" dir="2700000" algn="ctr">
                    <a:srgbClr val="000000">
                      <a:alpha val="30000"/>
                    </a:srgbClr>
                  </a:outerShdw>
                </a:effectLst>
                <a:sp3d prstMaterial="matte">
                  <a:bevelT w="127000" h="63500" prst="slope"/>
                </a:sp3d>
              </p:spPr>
              <p:style>
                <a:lnRef idx="2">
                  <a:scrgbClr r="0" g="0" b="0"/>
                </a:lnRef>
                <a:fillRef idx="1">
                  <a:scrgbClr r="0" g="0" b="0"/>
                </a:fillRef>
                <a:effectRef idx="0">
                  <a:scrgbClr r="0" g="0" b="0"/>
                </a:effectRef>
                <a:fontRef idx="minor">
                  <a:schemeClr val="lt1"/>
                </a:fontRef>
              </p:style>
            </p:sp>
            <p:sp>
              <p:nvSpPr>
                <p:cNvPr id="43" name="圓角化同側角落矩形 5"/>
                <p:cNvSpPr/>
                <p:nvPr/>
              </p:nvSpPr>
              <p:spPr>
                <a:xfrm>
                  <a:off x="113105" y="302789"/>
                  <a:ext cx="991067" cy="562964"/>
                </a:xfrm>
                <a:prstGeom prst="rect">
                  <a:avLst/>
                </a:prstGeom>
                <a:solidFill>
                  <a:srgbClr val="00B050"/>
                </a:solidFill>
                <a:ln>
                  <a:noFill/>
                </a:ln>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sp3d contourW="25400" prstMaterial="matte">
                    <a:bevelT w="25400" h="55880" prst="artDeco"/>
                    <a:contourClr>
                      <a:schemeClr val="accent2">
                        <a:tint val="20000"/>
                      </a:schemeClr>
                    </a:contourClr>
                  </a:sp3d>
                </a:bodyPr>
                <a:lstStyle/>
                <a:p>
                  <a:pPr lvl="0" algn="ctr" defTabSz="1955800">
                    <a:lnSpc>
                      <a:spcPct val="90000"/>
                    </a:lnSpc>
                    <a:spcBef>
                      <a:spcPct val="0"/>
                    </a:spcBef>
                    <a:spcAft>
                      <a:spcPct val="35000"/>
                    </a:spcAft>
                  </a:pPr>
                  <a:r>
                    <a:rPr lang="zh-TW" altLang="en-US" sz="4800" b="1" kern="1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貳</a:t>
                  </a:r>
                  <a:endParaRPr lang="zh-TW" altLang="en-US" sz="4800" b="1" kern="1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p:txBody>
            </p:sp>
          </p:grpSp>
          <p:grpSp>
            <p:nvGrpSpPr>
              <p:cNvPr id="39" name="群組 38"/>
              <p:cNvGrpSpPr/>
              <p:nvPr/>
            </p:nvGrpSpPr>
            <p:grpSpPr>
              <a:xfrm>
                <a:off x="2292692" y="1322246"/>
                <a:ext cx="5589640" cy="1057980"/>
                <a:chOff x="1433389" y="72009"/>
                <a:chExt cx="5589640" cy="1057980"/>
              </a:xfrm>
            </p:grpSpPr>
            <p:sp>
              <p:nvSpPr>
                <p:cNvPr id="40" name="矩形 39"/>
                <p:cNvSpPr/>
                <p:nvPr/>
              </p:nvSpPr>
              <p:spPr>
                <a:xfrm>
                  <a:off x="1433389" y="72009"/>
                  <a:ext cx="5215200" cy="10579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矩形 40"/>
                <p:cNvSpPr/>
                <p:nvPr/>
              </p:nvSpPr>
              <p:spPr>
                <a:xfrm>
                  <a:off x="1490830" y="173089"/>
                  <a:ext cx="5532199" cy="7561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defTabSz="1955800">
                    <a:lnSpc>
                      <a:spcPct val="80000"/>
                    </a:lnSpc>
                    <a:spcBef>
                      <a:spcPct val="0"/>
                    </a:spcBef>
                    <a:spcAft>
                      <a:spcPct val="35000"/>
                    </a:spcAft>
                  </a:pPr>
                  <a:r>
                    <a:rPr lang="zh-TW" altLang="en-US" sz="4000" b="1" spc="-150" dirty="0" smtClean="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現本部</a:t>
                  </a:r>
                  <a:r>
                    <a:rPr lang="zh-TW" altLang="en-US" sz="4000" b="1" spc="-150" dirty="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對於重要議題之</a:t>
                  </a:r>
                  <a:r>
                    <a:rPr lang="zh-TW" altLang="en-US" sz="4000" b="1" spc="-150" dirty="0" smtClean="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立場</a:t>
                  </a:r>
                  <a:endParaRPr lang="zh-TW" altLang="en-US" sz="4000" b="1" kern="1200" spc="-150" dirty="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p:txBody>
            </p:sp>
          </p:grpSp>
        </p:grpSp>
        <p:grpSp>
          <p:nvGrpSpPr>
            <p:cNvPr id="44" name="群組 43"/>
            <p:cNvGrpSpPr/>
            <p:nvPr/>
          </p:nvGrpSpPr>
          <p:grpSpPr>
            <a:xfrm>
              <a:off x="733060" y="3885277"/>
              <a:ext cx="7323342" cy="1406536"/>
              <a:chOff x="1166829" y="1322246"/>
              <a:chExt cx="6672951" cy="1057980"/>
            </a:xfrm>
          </p:grpSpPr>
          <p:sp>
            <p:nvSpPr>
              <p:cNvPr id="46" name="直線接點 45"/>
              <p:cNvSpPr/>
              <p:nvPr/>
            </p:nvSpPr>
            <p:spPr>
              <a:xfrm>
                <a:off x="1180807" y="2239113"/>
                <a:ext cx="6658973" cy="0"/>
              </a:xfrm>
              <a:prstGeom prst="line">
                <a:avLst/>
              </a:prstGeom>
              <a:solidFill>
                <a:srgbClr val="FFFF00"/>
              </a:solidFill>
              <a:ln w="101600">
                <a:solidFill>
                  <a:srgbClr val="00B0F0"/>
                </a:solidFill>
              </a:ln>
            </p:spPr>
            <p:style>
              <a:lnRef idx="2">
                <a:scrgbClr r="0" g="0" b="0"/>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grpSp>
            <p:nvGrpSpPr>
              <p:cNvPr id="47" name="群組 46"/>
              <p:cNvGrpSpPr/>
              <p:nvPr/>
            </p:nvGrpSpPr>
            <p:grpSpPr>
              <a:xfrm>
                <a:off x="1166829" y="1606165"/>
                <a:ext cx="1049690" cy="649891"/>
                <a:chOff x="-17545" y="150437"/>
                <a:chExt cx="1287059" cy="779952"/>
              </a:xfrm>
              <a:solidFill>
                <a:srgbClr val="FFC000"/>
              </a:solidFill>
              <a:scene3d>
                <a:camera prst="orthographicFront">
                  <a:rot lat="0" lon="0" rev="0"/>
                </a:camera>
                <a:lightRig rig="glow" dir="t">
                  <a:rot lat="0" lon="0" rev="4800000"/>
                </a:lightRig>
              </a:scene3d>
            </p:grpSpPr>
            <p:sp>
              <p:nvSpPr>
                <p:cNvPr id="51" name="圓角化同側角落矩形 50"/>
                <p:cNvSpPr/>
                <p:nvPr/>
              </p:nvSpPr>
              <p:spPr>
                <a:xfrm>
                  <a:off x="-17545" y="150437"/>
                  <a:ext cx="1287059" cy="779952"/>
                </a:xfrm>
                <a:prstGeom prst="round2SameRect">
                  <a:avLst>
                    <a:gd name="adj1" fmla="val 16670"/>
                    <a:gd name="adj2" fmla="val 0"/>
                  </a:avLst>
                </a:prstGeom>
                <a:solidFill>
                  <a:srgbClr val="00B0F0"/>
                </a:solidFill>
                <a:ln>
                  <a:solidFill>
                    <a:schemeClr val="bg1"/>
                  </a:solidFill>
                </a:ln>
                <a:effectLst>
                  <a:outerShdw blurRad="190500" dist="228600" dir="2700000" algn="ctr">
                    <a:srgbClr val="000000">
                      <a:alpha val="30000"/>
                    </a:srgbClr>
                  </a:outerShdw>
                </a:effectLst>
                <a:sp3d prstMaterial="matte">
                  <a:bevelT w="127000" h="63500" prst="slope"/>
                </a:sp3d>
              </p:spPr>
              <p:style>
                <a:lnRef idx="2">
                  <a:scrgbClr r="0" g="0" b="0"/>
                </a:lnRef>
                <a:fillRef idx="1">
                  <a:scrgbClr r="0" g="0" b="0"/>
                </a:fillRef>
                <a:effectRef idx="0">
                  <a:scrgbClr r="0" g="0" b="0"/>
                </a:effectRef>
                <a:fontRef idx="minor">
                  <a:schemeClr val="lt1"/>
                </a:fontRef>
              </p:style>
            </p:sp>
            <p:sp>
              <p:nvSpPr>
                <p:cNvPr id="52" name="圓角化同側角落矩形 5"/>
                <p:cNvSpPr/>
                <p:nvPr/>
              </p:nvSpPr>
              <p:spPr>
                <a:xfrm>
                  <a:off x="113105" y="302789"/>
                  <a:ext cx="991067" cy="562964"/>
                </a:xfrm>
                <a:prstGeom prst="rect">
                  <a:avLst/>
                </a:prstGeom>
                <a:solidFill>
                  <a:srgbClr val="00B0F0"/>
                </a:solidFill>
                <a:ln>
                  <a:noFill/>
                </a:ln>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sp3d contourW="25400" prstMaterial="matte">
                    <a:bevelT w="25400" h="55880" prst="artDeco"/>
                    <a:contourClr>
                      <a:schemeClr val="accent2">
                        <a:tint val="20000"/>
                      </a:schemeClr>
                    </a:contourClr>
                  </a:sp3d>
                </a:bodyPr>
                <a:lstStyle/>
                <a:p>
                  <a:pPr lvl="0" algn="ctr" defTabSz="1955800">
                    <a:lnSpc>
                      <a:spcPct val="90000"/>
                    </a:lnSpc>
                    <a:spcBef>
                      <a:spcPct val="0"/>
                    </a:spcBef>
                    <a:spcAft>
                      <a:spcPct val="35000"/>
                    </a:spcAft>
                  </a:pPr>
                  <a:r>
                    <a:rPr lang="zh-TW" altLang="en-US" sz="4800" b="1" kern="1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參</a:t>
                  </a:r>
                  <a:endParaRPr lang="zh-TW" altLang="en-US" sz="4800" b="1" kern="1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p:txBody>
            </p:sp>
          </p:grpSp>
          <p:grpSp>
            <p:nvGrpSpPr>
              <p:cNvPr id="48" name="群組 47"/>
              <p:cNvGrpSpPr/>
              <p:nvPr/>
            </p:nvGrpSpPr>
            <p:grpSpPr>
              <a:xfrm>
                <a:off x="2292692" y="1322246"/>
                <a:ext cx="5215200" cy="1057980"/>
                <a:chOff x="1433389" y="72009"/>
                <a:chExt cx="5215200" cy="1057980"/>
              </a:xfrm>
            </p:grpSpPr>
            <p:sp>
              <p:nvSpPr>
                <p:cNvPr id="49" name="矩形 48"/>
                <p:cNvSpPr/>
                <p:nvPr/>
              </p:nvSpPr>
              <p:spPr>
                <a:xfrm>
                  <a:off x="1433389" y="72009"/>
                  <a:ext cx="5215200" cy="10579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0" name="矩形 49"/>
                <p:cNvSpPr/>
                <p:nvPr/>
              </p:nvSpPr>
              <p:spPr>
                <a:xfrm>
                  <a:off x="1490829" y="173089"/>
                  <a:ext cx="4549004" cy="7561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just" defTabSz="1955800">
                    <a:lnSpc>
                      <a:spcPct val="80000"/>
                    </a:lnSpc>
                    <a:spcBef>
                      <a:spcPct val="0"/>
                    </a:spcBef>
                    <a:spcAft>
                      <a:spcPct val="35000"/>
                    </a:spcAft>
                  </a:pPr>
                  <a:r>
                    <a:rPr lang="zh-TW" altLang="en-US" sz="4000" b="1" dirty="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本部在司改會議主要推動議題</a:t>
                  </a:r>
                </a:p>
              </p:txBody>
            </p:sp>
          </p:grpSp>
        </p:grpSp>
        <p:grpSp>
          <p:nvGrpSpPr>
            <p:cNvPr id="54" name="群組 53"/>
            <p:cNvGrpSpPr/>
            <p:nvPr/>
          </p:nvGrpSpPr>
          <p:grpSpPr>
            <a:xfrm>
              <a:off x="716482" y="5254153"/>
              <a:ext cx="7370040" cy="1406536"/>
              <a:chOff x="1166829" y="1322246"/>
              <a:chExt cx="6715502" cy="1057980"/>
            </a:xfrm>
          </p:grpSpPr>
          <p:sp>
            <p:nvSpPr>
              <p:cNvPr id="55" name="直線接點 54"/>
              <p:cNvSpPr/>
              <p:nvPr/>
            </p:nvSpPr>
            <p:spPr>
              <a:xfrm>
                <a:off x="1180807" y="2239113"/>
                <a:ext cx="6658973" cy="0"/>
              </a:xfrm>
              <a:prstGeom prst="line">
                <a:avLst/>
              </a:prstGeom>
              <a:solidFill>
                <a:srgbClr val="FFFF00"/>
              </a:solidFill>
              <a:ln w="101600">
                <a:solidFill>
                  <a:schemeClr val="accent6">
                    <a:lumMod val="75000"/>
                  </a:schemeClr>
                </a:solidFill>
              </a:ln>
            </p:spPr>
            <p:style>
              <a:lnRef idx="2">
                <a:scrgbClr r="0" g="0" b="0"/>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grpSp>
            <p:nvGrpSpPr>
              <p:cNvPr id="56" name="群組 55"/>
              <p:cNvGrpSpPr/>
              <p:nvPr/>
            </p:nvGrpSpPr>
            <p:grpSpPr>
              <a:xfrm>
                <a:off x="1166829" y="1606165"/>
                <a:ext cx="1049690" cy="649891"/>
                <a:chOff x="-17545" y="150437"/>
                <a:chExt cx="1287059" cy="779952"/>
              </a:xfrm>
              <a:solidFill>
                <a:srgbClr val="FFC000"/>
              </a:solidFill>
              <a:scene3d>
                <a:camera prst="orthographicFront">
                  <a:rot lat="0" lon="0" rev="0"/>
                </a:camera>
                <a:lightRig rig="glow" dir="t">
                  <a:rot lat="0" lon="0" rev="4800000"/>
                </a:lightRig>
              </a:scene3d>
            </p:grpSpPr>
            <p:sp>
              <p:nvSpPr>
                <p:cNvPr id="60" name="圓角化同側角落矩形 59"/>
                <p:cNvSpPr/>
                <p:nvPr/>
              </p:nvSpPr>
              <p:spPr>
                <a:xfrm>
                  <a:off x="-17545" y="150437"/>
                  <a:ext cx="1287059" cy="779952"/>
                </a:xfrm>
                <a:prstGeom prst="round2SameRect">
                  <a:avLst>
                    <a:gd name="adj1" fmla="val 16670"/>
                    <a:gd name="adj2" fmla="val 0"/>
                  </a:avLst>
                </a:prstGeom>
                <a:solidFill>
                  <a:schemeClr val="accent6">
                    <a:lumMod val="75000"/>
                  </a:schemeClr>
                </a:solidFill>
                <a:ln>
                  <a:solidFill>
                    <a:schemeClr val="bg1"/>
                  </a:solidFill>
                </a:ln>
                <a:effectLst>
                  <a:outerShdw blurRad="190500" dist="228600" dir="2700000" algn="ctr">
                    <a:srgbClr val="000000">
                      <a:alpha val="30000"/>
                    </a:srgbClr>
                  </a:outerShdw>
                </a:effectLst>
                <a:sp3d prstMaterial="matte">
                  <a:bevelT w="127000" h="63500" prst="slope"/>
                </a:sp3d>
              </p:spPr>
              <p:style>
                <a:lnRef idx="2">
                  <a:scrgbClr r="0" g="0" b="0"/>
                </a:lnRef>
                <a:fillRef idx="1">
                  <a:scrgbClr r="0" g="0" b="0"/>
                </a:fillRef>
                <a:effectRef idx="0">
                  <a:scrgbClr r="0" g="0" b="0"/>
                </a:effectRef>
                <a:fontRef idx="minor">
                  <a:schemeClr val="lt1"/>
                </a:fontRef>
              </p:style>
            </p:sp>
            <p:sp>
              <p:nvSpPr>
                <p:cNvPr id="69" name="圓角化同側角落矩形 5"/>
                <p:cNvSpPr/>
                <p:nvPr/>
              </p:nvSpPr>
              <p:spPr>
                <a:xfrm>
                  <a:off x="113105" y="302789"/>
                  <a:ext cx="991067" cy="562964"/>
                </a:xfrm>
                <a:prstGeom prst="rect">
                  <a:avLst/>
                </a:prstGeom>
                <a:solidFill>
                  <a:schemeClr val="accent6">
                    <a:lumMod val="75000"/>
                  </a:schemeClr>
                </a:solidFill>
                <a:ln>
                  <a:noFill/>
                </a:ln>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sp3d contourW="25400" prstMaterial="matte">
                    <a:bevelT w="25400" h="55880" prst="artDeco"/>
                    <a:contourClr>
                      <a:schemeClr val="accent2">
                        <a:tint val="20000"/>
                      </a:schemeClr>
                    </a:contourClr>
                  </a:sp3d>
                </a:bodyPr>
                <a:lstStyle/>
                <a:p>
                  <a:pPr lvl="0" algn="ctr" defTabSz="1955800">
                    <a:lnSpc>
                      <a:spcPct val="90000"/>
                    </a:lnSpc>
                    <a:spcBef>
                      <a:spcPct val="0"/>
                    </a:spcBef>
                    <a:spcAft>
                      <a:spcPct val="35000"/>
                    </a:spcAft>
                  </a:pPr>
                  <a:r>
                    <a:rPr lang="zh-TW" altLang="en-US" sz="4800" b="1" kern="1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肆</a:t>
                  </a:r>
                  <a:endParaRPr lang="zh-TW" altLang="en-US" sz="4800" b="1" kern="1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p:txBody>
            </p:sp>
          </p:grpSp>
          <p:grpSp>
            <p:nvGrpSpPr>
              <p:cNvPr id="57" name="群組 56"/>
              <p:cNvGrpSpPr/>
              <p:nvPr/>
            </p:nvGrpSpPr>
            <p:grpSpPr>
              <a:xfrm>
                <a:off x="2292692" y="1322246"/>
                <a:ext cx="5589639" cy="1057980"/>
                <a:chOff x="1433389" y="72009"/>
                <a:chExt cx="5589639" cy="1057980"/>
              </a:xfrm>
            </p:grpSpPr>
            <p:sp>
              <p:nvSpPr>
                <p:cNvPr id="58" name="矩形 57"/>
                <p:cNvSpPr/>
                <p:nvPr/>
              </p:nvSpPr>
              <p:spPr>
                <a:xfrm>
                  <a:off x="1433389" y="72009"/>
                  <a:ext cx="5215200" cy="10579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9" name="矩形 58"/>
                <p:cNvSpPr/>
                <p:nvPr/>
              </p:nvSpPr>
              <p:spPr>
                <a:xfrm>
                  <a:off x="1490830" y="173089"/>
                  <a:ext cx="5532198" cy="7561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b"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defTabSz="1955800">
                    <a:lnSpc>
                      <a:spcPct val="80000"/>
                    </a:lnSpc>
                    <a:spcBef>
                      <a:spcPct val="0"/>
                    </a:spcBef>
                    <a:spcAft>
                      <a:spcPct val="35000"/>
                    </a:spcAft>
                  </a:pPr>
                  <a:r>
                    <a:rPr lang="zh-TW" altLang="en-US" sz="4000" b="1" spc="-150" dirty="0" smtClean="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結語</a:t>
                  </a:r>
                  <a:r>
                    <a:rPr lang="en-US" altLang="zh-TW" sz="4000" b="1" spc="-150" dirty="0" smtClean="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&amp;</a:t>
                  </a:r>
                  <a:r>
                    <a:rPr lang="zh-TW" altLang="en-US" sz="4000" b="1" spc="-150" dirty="0" smtClean="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討論</a:t>
                  </a:r>
                  <a:endParaRPr lang="zh-TW" altLang="en-US" sz="4000" b="1" kern="1200" spc="-150" dirty="0">
                    <a:ln w="11430"/>
                    <a:solidFill>
                      <a:schemeClr val="tx1"/>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p:txBody>
            </p:sp>
          </p:grpSp>
        </p:grpSp>
      </p:grpSp>
      <p:pic>
        <p:nvPicPr>
          <p:cNvPr id="78" name="圖片 30" descr="e1e5e3890a9b31406b195748802cdeba.gif"/>
          <p:cNvPicPr>
            <a:picLocks noChangeAspect="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300192" y="3768744"/>
            <a:ext cx="2968003" cy="300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3639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19918" y="159853"/>
            <a:ext cx="741741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貳</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本部對於重要議題之立場</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20</a:t>
            </a:fld>
            <a:endParaRPr lang="zh-TW" altLang="en-US"/>
          </a:p>
        </p:txBody>
      </p:sp>
      <p:sp>
        <p:nvSpPr>
          <p:cNvPr id="3" name="矩形 2"/>
          <p:cNvSpPr/>
          <p:nvPr/>
        </p:nvSpPr>
        <p:spPr>
          <a:xfrm>
            <a:off x="380539" y="1340768"/>
            <a:ext cx="8395248" cy="3447098"/>
          </a:xfrm>
          <a:prstGeom prst="rect">
            <a:avLst/>
          </a:prstGeom>
        </p:spPr>
        <p:txBody>
          <a:bodyPr wrap="square">
            <a:spAutoFit/>
          </a:bodyPr>
          <a:lstStyle/>
          <a:p>
            <a:pPr marL="285750" indent="-285750">
              <a:buClr>
                <a:srgbClr val="FF6600"/>
              </a:buClr>
              <a:buSzPct val="110000"/>
              <a:buFont typeface="Wingdings" panose="05000000000000000000" pitchFamily="2" charset="2"/>
              <a:buChar char="p"/>
            </a:pP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檢察官</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之退休給付</a:t>
            </a:r>
            <a:endParaRPr lang="en-US" altLang="zh-TW"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60000" indent="-180000" algn="just">
              <a:lnSpc>
                <a:spcPts val="3000"/>
              </a:lnSpc>
              <a:spcBef>
                <a:spcPts val="600"/>
              </a:spcBef>
              <a:buSzPct val="1100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檢察官之退休給付可分二部份：退休金與退養金</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60000" indent="-180000" algn="just">
              <a:lnSpc>
                <a:spcPts val="3000"/>
              </a:lnSpc>
              <a:spcBef>
                <a:spcPts val="600"/>
              </a:spcBef>
              <a:buSzPct val="110000"/>
              <a:buFont typeface="Arial" panose="020B0604020202020204" pitchFamily="34" charset="0"/>
              <a:buChar char="•"/>
            </a:pPr>
            <a:r>
              <a:rPr lang="zh-TW" altLang="en-US" sz="2000" b="1" dirty="0" smtClean="0">
                <a:solidFill>
                  <a:srgbClr val="FF0000"/>
                </a:solidFill>
                <a:latin typeface="微軟正黑體" panose="020B0604030504040204" pitchFamily="34" charset="-120"/>
                <a:ea typeface="微軟正黑體" panose="020B0604030504040204" pitchFamily="34" charset="-120"/>
              </a:rPr>
              <a:t>退休金→</a:t>
            </a:r>
            <a:r>
              <a:rPr lang="zh-TW" altLang="en-US" sz="2000" dirty="0" smtClean="0">
                <a:latin typeface="微軟正黑體" panose="020B0604030504040204" pitchFamily="34" charset="-120"/>
                <a:ea typeface="微軟正黑體" panose="020B0604030504040204" pitchFamily="34" charset="-120"/>
              </a:rPr>
              <a:t>適用</a:t>
            </a:r>
            <a:r>
              <a:rPr lang="zh-TW" altLang="en-US" sz="2000" dirty="0">
                <a:latin typeface="微軟正黑體" panose="020B0604030504040204" pitchFamily="34" charset="-120"/>
                <a:ea typeface="微軟正黑體" panose="020B0604030504040204" pitchFamily="34" charset="-120"/>
              </a:rPr>
              <a:t>公務人員退休法規定，與一般公務員並無不同，若欲調整，亦與一般公務員之調整方式</a:t>
            </a:r>
            <a:r>
              <a:rPr lang="zh-TW" altLang="en-US" sz="2000" dirty="0" smtClean="0">
                <a:latin typeface="微軟正黑體" panose="020B0604030504040204" pitchFamily="34" charset="-120"/>
                <a:ea typeface="微軟正黑體" panose="020B0604030504040204" pitchFamily="34" charset="-120"/>
              </a:rPr>
              <a:t>同。</a:t>
            </a:r>
            <a:endParaRPr lang="en-US" altLang="zh-TW" sz="2000" dirty="0" smtClean="0">
              <a:latin typeface="微軟正黑體" panose="020B0604030504040204" pitchFamily="34" charset="-120"/>
              <a:ea typeface="微軟正黑體" panose="020B0604030504040204" pitchFamily="34" charset="-120"/>
            </a:endParaRPr>
          </a:p>
          <a:p>
            <a:pPr marL="360000" indent="-180000" algn="just">
              <a:lnSpc>
                <a:spcPts val="3000"/>
              </a:lnSpc>
              <a:spcBef>
                <a:spcPts val="600"/>
              </a:spcBef>
              <a:buSzPct val="110000"/>
              <a:buFont typeface="Arial" panose="020B0604020202020204" pitchFamily="34" charset="0"/>
              <a:buChar char="•"/>
            </a:pPr>
            <a:r>
              <a:rPr lang="zh-TW" altLang="en-US" sz="2000" b="1" dirty="0" smtClean="0">
                <a:solidFill>
                  <a:srgbClr val="FF0000"/>
                </a:solidFill>
                <a:latin typeface="微軟正黑體" panose="020B0604030504040204" pitchFamily="34" charset="-120"/>
                <a:ea typeface="微軟正黑體" panose="020B0604030504040204" pitchFamily="34" charset="-120"/>
              </a:rPr>
              <a:t>退</a:t>
            </a:r>
            <a:r>
              <a:rPr lang="zh-TW" altLang="en-US" sz="2000" b="1" dirty="0">
                <a:solidFill>
                  <a:srgbClr val="FF0000"/>
                </a:solidFill>
                <a:latin typeface="微軟正黑體" panose="020B0604030504040204" pitchFamily="34" charset="-120"/>
                <a:ea typeface="微軟正黑體" panose="020B0604030504040204" pitchFamily="34" charset="-120"/>
              </a:rPr>
              <a:t>養金→</a:t>
            </a:r>
            <a:r>
              <a:rPr lang="zh-TW" altLang="en-US" sz="2000" dirty="0">
                <a:latin typeface="微軟正黑體" panose="020B0604030504040204" pitchFamily="34" charset="-120"/>
                <a:ea typeface="微軟正黑體" panose="020B0604030504040204" pitchFamily="34" charset="-120"/>
              </a:rPr>
              <a:t>屬實任司法官終身職保障之一環，係由司法院及本部分別編列預算支付，完全不影響退撫基金之財務運作，且維持適當之司法官退休所得替代率，方能吸引優秀法律人才，促進司法人事新陳代謝，故本部仍極力向府方</a:t>
            </a:r>
            <a:r>
              <a:rPr lang="zh-TW" altLang="en-US" sz="2000" b="1" dirty="0">
                <a:solidFill>
                  <a:srgbClr val="FF0000"/>
                </a:solidFill>
                <a:latin typeface="微軟正黑體" panose="020B0604030504040204" pitchFamily="34" charset="-120"/>
                <a:ea typeface="微軟正黑體" panose="020B0604030504040204" pitchFamily="34" charset="-120"/>
              </a:rPr>
              <a:t>爭取保留退養金制度</a:t>
            </a:r>
            <a:r>
              <a:rPr lang="zh-TW" altLang="en-US" sz="2000" dirty="0">
                <a:latin typeface="微軟正黑體" panose="020B0604030504040204" pitchFamily="34" charset="-120"/>
                <a:ea typeface="微軟正黑體" panose="020B0604030504040204" pitchFamily="34" charset="-120"/>
              </a:rPr>
              <a:t>，目前仍在協調中</a:t>
            </a:r>
            <a:r>
              <a:rPr lang="zh-TW" altLang="en-US"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graphicFrame>
        <p:nvGraphicFramePr>
          <p:cNvPr id="4" name="資料庫圖表 3"/>
          <p:cNvGraphicFramePr/>
          <p:nvPr>
            <p:extLst>
              <p:ext uri="{D42A27DB-BD31-4B8C-83A1-F6EECF244321}">
                <p14:modId xmlns:p14="http://schemas.microsoft.com/office/powerpoint/2010/main" val="3525369056"/>
              </p:ext>
            </p:extLst>
          </p:nvPr>
        </p:nvGraphicFramePr>
        <p:xfrm>
          <a:off x="548445" y="4941168"/>
          <a:ext cx="7850224" cy="1665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3694668"/>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19918" y="159853"/>
            <a:ext cx="741741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貳</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本部對於重要議題之立場</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21</a:t>
            </a:fld>
            <a:endParaRPr lang="zh-TW" altLang="en-US"/>
          </a:p>
        </p:txBody>
      </p:sp>
      <p:sp>
        <p:nvSpPr>
          <p:cNvPr id="3" name="矩形 2"/>
          <p:cNvSpPr/>
          <p:nvPr/>
        </p:nvSpPr>
        <p:spPr>
          <a:xfrm>
            <a:off x="380539" y="1340768"/>
            <a:ext cx="8395248" cy="4165243"/>
          </a:xfrm>
          <a:prstGeom prst="rect">
            <a:avLst/>
          </a:prstGeom>
        </p:spPr>
        <p:txBody>
          <a:bodyPr wrap="square">
            <a:spAutoFit/>
          </a:bodyPr>
          <a:lstStyle/>
          <a:p>
            <a:pPr marL="285750" indent="-285750">
              <a:buClr>
                <a:srgbClr val="FF6600"/>
              </a:buClr>
              <a:buSzPct val="110000"/>
              <a:buFont typeface="Wingdings" panose="05000000000000000000" pitchFamily="2" charset="2"/>
              <a:buChar char="p"/>
            </a:pP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檢察官</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評鑑制度之改進</a:t>
            </a:r>
            <a:endParaRPr lang="en-US" altLang="zh-TW"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32000" indent="-457200" algn="just">
              <a:lnSpc>
                <a:spcPts val="3100"/>
              </a:lnSpc>
              <a:spcBef>
                <a:spcPts val="600"/>
              </a:spcBef>
              <a:buSzPct val="110000"/>
            </a:pPr>
            <a:r>
              <a:rPr lang="zh-TW" altLang="en-US" sz="2000" dirty="0" smtClean="0">
                <a:latin typeface="微軟正黑體" panose="020B0604030504040204" pitchFamily="34" charset="-120"/>
                <a:ea typeface="微軟正黑體" panose="020B0604030504040204" pitchFamily="34" charset="-120"/>
              </a:rPr>
              <a:t>研</a:t>
            </a:r>
            <a:r>
              <a:rPr lang="zh-TW" altLang="en-US" sz="2000" dirty="0">
                <a:latin typeface="微軟正黑體" panose="020B0604030504040204" pitchFamily="34" charset="-120"/>
                <a:ea typeface="微軟正黑體" panose="020B0604030504040204" pitchFamily="34" charset="-120"/>
              </a:rPr>
              <a:t>擬強化檢察官的個案評鑑，進行檢察官評鑑委員會之改良</a:t>
            </a:r>
            <a:r>
              <a:rPr lang="zh-TW" altLang="en-US"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a:p>
            <a:pPr marL="432000" indent="-457200" algn="just">
              <a:lnSpc>
                <a:spcPts val="3100"/>
              </a:lnSpc>
              <a:spcBef>
                <a:spcPts val="600"/>
              </a:spcBef>
              <a:buSzPct val="110000"/>
            </a:pP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一</a:t>
            </a:r>
            <a:r>
              <a:rPr lang="en-US" altLang="zh-TW"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強化外部民主</a:t>
            </a:r>
            <a:r>
              <a:rPr lang="zh-TW" altLang="en-US" sz="2000" dirty="0" smtClean="0">
                <a:latin typeface="微軟正黑體" panose="020B0604030504040204" pitchFamily="34" charset="-120"/>
                <a:ea typeface="微軟正黑體" panose="020B0604030504040204" pitchFamily="34" charset="-120"/>
              </a:rPr>
              <a:t>性</a:t>
            </a:r>
            <a:r>
              <a:rPr lang="zh-TW" altLang="en-US" sz="20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增加</a:t>
            </a:r>
            <a:r>
              <a:rPr lang="zh-TW" altLang="en-US" sz="2000" dirty="0">
                <a:latin typeface="微軟正黑體" panose="020B0604030504040204" pitchFamily="34" charset="-120"/>
                <a:ea typeface="微軟正黑體" panose="020B0604030504040204" pitchFamily="34" charset="-120"/>
              </a:rPr>
              <a:t>評鑑委員會之外部</a:t>
            </a:r>
            <a:r>
              <a:rPr lang="zh-TW" altLang="en-US" sz="2000" dirty="0" smtClean="0">
                <a:latin typeface="微軟正黑體" panose="020B0604030504040204" pitchFamily="34" charset="-120"/>
                <a:ea typeface="微軟正黑體" panose="020B0604030504040204" pitchFamily="34" charset="-120"/>
              </a:rPr>
              <a:t>委員即民間人士之人數。</a:t>
            </a:r>
            <a:endParaRPr lang="zh-TW" altLang="en-US" sz="2000" dirty="0">
              <a:latin typeface="微軟正黑體" panose="020B0604030504040204" pitchFamily="34" charset="-120"/>
              <a:ea typeface="微軟正黑體" panose="020B0604030504040204" pitchFamily="34" charset="-120"/>
            </a:endParaRPr>
          </a:p>
          <a:p>
            <a:pPr marL="432000" indent="-457200" algn="just">
              <a:lnSpc>
                <a:spcPts val="3100"/>
              </a:lnSpc>
              <a:spcBef>
                <a:spcPts val="600"/>
              </a:spcBef>
              <a:buSzPct val="110000"/>
            </a:pP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二</a:t>
            </a:r>
            <a:r>
              <a:rPr lang="en-US" altLang="zh-TW"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強化委員</a:t>
            </a:r>
            <a:r>
              <a:rPr lang="zh-TW" altLang="en-US" sz="2000" dirty="0" smtClean="0">
                <a:latin typeface="微軟正黑體" panose="020B0604030504040204" pitchFamily="34" charset="-120"/>
                <a:ea typeface="微軟正黑體" panose="020B0604030504040204" pitchFamily="34" charset="-120"/>
              </a:rPr>
              <a:t>職權</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評鑑</a:t>
            </a:r>
            <a:r>
              <a:rPr lang="zh-TW" altLang="en-US" sz="2000" dirty="0">
                <a:latin typeface="微軟正黑體" panose="020B0604030504040204" pitchFamily="34" charset="-120"/>
                <a:ea typeface="微軟正黑體" panose="020B0604030504040204" pitchFamily="34" charset="-120"/>
              </a:rPr>
              <a:t>委員得主動提案</a:t>
            </a:r>
            <a:r>
              <a:rPr lang="zh-TW" altLang="en-US" sz="2000" dirty="0" smtClean="0">
                <a:latin typeface="微軟正黑體" panose="020B0604030504040204" pitchFamily="34" charset="-120"/>
                <a:ea typeface="微軟正黑體" panose="020B0604030504040204" pitchFamily="34" charset="-120"/>
              </a:rPr>
              <a:t>調查。</a:t>
            </a:r>
            <a:endParaRPr lang="zh-TW" altLang="en-US" sz="2000" dirty="0">
              <a:latin typeface="微軟正黑體" panose="020B0604030504040204" pitchFamily="34" charset="-120"/>
              <a:ea typeface="微軟正黑體" panose="020B0604030504040204" pitchFamily="34" charset="-120"/>
            </a:endParaRPr>
          </a:p>
          <a:p>
            <a:pPr marL="432000" indent="-457200" algn="just">
              <a:lnSpc>
                <a:spcPts val="3100"/>
              </a:lnSpc>
              <a:spcBef>
                <a:spcPts val="600"/>
              </a:spcBef>
              <a:buSzPct val="110000"/>
            </a:pP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三</a:t>
            </a:r>
            <a:r>
              <a:rPr lang="en-US" altLang="zh-TW"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放寬請求個案評鑑之</a:t>
            </a:r>
            <a:r>
              <a:rPr lang="zh-TW" altLang="en-US" sz="2000" dirty="0" smtClean="0">
                <a:latin typeface="微軟正黑體" panose="020B0604030504040204" pitchFamily="34" charset="-120"/>
                <a:ea typeface="微軟正黑體" panose="020B0604030504040204" pitchFamily="34" charset="-120"/>
              </a:rPr>
              <a:t>時效</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20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擬</a:t>
            </a:r>
            <a:r>
              <a:rPr lang="zh-TW" altLang="en-US"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由現制</a:t>
            </a:r>
            <a:r>
              <a:rPr lang="en-US" altLang="zh-TW"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年延長為</a:t>
            </a:r>
            <a:r>
              <a:rPr lang="en-US" altLang="zh-TW"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a:t>
            </a:r>
            <a:r>
              <a:rPr lang="zh-TW" altLang="en-US"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a:t>
            </a:r>
            <a:r>
              <a:rPr lang="zh-TW" altLang="en-US" sz="2000" dirty="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432000" indent="-457200" algn="just">
              <a:lnSpc>
                <a:spcPts val="3100"/>
              </a:lnSpc>
              <a:spcBef>
                <a:spcPts val="600"/>
              </a:spcBef>
              <a:buSzPct val="110000"/>
            </a:pP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四</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檢察官</a:t>
            </a:r>
            <a:r>
              <a:rPr lang="zh-TW" altLang="en-US" sz="2000" dirty="0">
                <a:latin typeface="微軟正黑體" panose="020B0604030504040204" pitchFamily="34" charset="-120"/>
                <a:ea typeface="微軟正黑體" panose="020B0604030504040204" pitchFamily="34" charset="-120"/>
              </a:rPr>
              <a:t>有不當情事，但無懲戒之必要</a:t>
            </a:r>
            <a:r>
              <a:rPr lang="zh-TW" altLang="en-US" sz="2000" dirty="0" smtClean="0">
                <a:latin typeface="微軟正黑體" panose="020B0604030504040204" pitchFamily="34" charset="-120"/>
                <a:ea typeface="微軟正黑體" panose="020B0604030504040204" pitchFamily="34" charset="-120"/>
              </a:rPr>
              <a:t>者</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賦予</a:t>
            </a:r>
            <a:r>
              <a:rPr lang="zh-TW" altLang="en-US"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評鑑委員會</a:t>
            </a:r>
            <a:r>
              <a:rPr lang="zh-TW" altLang="en-US" sz="20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直接</a:t>
            </a:r>
            <a:r>
              <a:rPr lang="zh-TW" altLang="en-US"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處分權</a:t>
            </a:r>
            <a:r>
              <a:rPr lang="zh-TW" altLang="en-US" sz="2000" dirty="0">
                <a:latin typeface="微軟正黑體" panose="020B0604030504040204" pitchFamily="34" charset="-120"/>
                <a:ea typeface="微軟正黑體" panose="020B0604030504040204" pitchFamily="34" charset="-120"/>
              </a:rPr>
              <a:t>，而非現制僅有建議權，致發生評鑑委員會之決議遭檢察官人事審議委員會推翻，引發官官相護爭議</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432000" indent="-457200" algn="just">
              <a:lnSpc>
                <a:spcPts val="3100"/>
              </a:lnSpc>
              <a:spcBef>
                <a:spcPts val="600"/>
              </a:spcBef>
              <a:buSzPct val="110000"/>
            </a:pPr>
            <a:r>
              <a:rPr lang="en-US" altLang="zh-TW" sz="2000" dirty="0" smtClean="0">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五</a:t>
            </a:r>
            <a:r>
              <a:rPr lang="en-US" altLang="zh-TW"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增加懲戒</a:t>
            </a:r>
            <a:r>
              <a:rPr lang="zh-TW" altLang="en-US" sz="2000" dirty="0" smtClean="0">
                <a:latin typeface="微軟正黑體" panose="020B0604030504040204" pitchFamily="34" charset="-120"/>
                <a:ea typeface="微軟正黑體" panose="020B0604030504040204" pitchFamily="34" charset="-120"/>
              </a:rPr>
              <a:t>種類</a:t>
            </a:r>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 </a:t>
            </a:r>
            <a:r>
              <a:rPr lang="zh-TW" altLang="en-US" sz="2000" dirty="0" smtClean="0">
                <a:latin typeface="微軟正黑體" panose="020B0604030504040204" pitchFamily="34" charset="-120"/>
                <a:ea typeface="微軟正黑體" panose="020B0604030504040204" pitchFamily="34" charset="-120"/>
              </a:rPr>
              <a:t>例如</a:t>
            </a:r>
            <a:r>
              <a:rPr lang="zh-TW" altLang="en-US" sz="2000" dirty="0">
                <a:latin typeface="微軟正黑體" panose="020B0604030504040204" pitchFamily="34" charset="-120"/>
                <a:ea typeface="微軟正黑體" panose="020B0604030504040204" pitchFamily="34" charset="-120"/>
              </a:rPr>
              <a:t>書面建議、教育課程等。</a:t>
            </a:r>
          </a:p>
        </p:txBody>
      </p:sp>
    </p:spTree>
    <p:extLst>
      <p:ext uri="{BB962C8B-B14F-4D97-AF65-F5344CB8AC3E}">
        <p14:creationId xmlns:p14="http://schemas.microsoft.com/office/powerpoint/2010/main" val="4181594849"/>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19918" y="159853"/>
            <a:ext cx="741741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貳</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本部對於重要議題之立場</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22</a:t>
            </a:fld>
            <a:endParaRPr lang="zh-TW" altLang="en-US"/>
          </a:p>
        </p:txBody>
      </p:sp>
      <p:sp>
        <p:nvSpPr>
          <p:cNvPr id="3" name="矩形 2"/>
          <p:cNvSpPr/>
          <p:nvPr/>
        </p:nvSpPr>
        <p:spPr>
          <a:xfrm>
            <a:off x="380539" y="1340768"/>
            <a:ext cx="8395248" cy="4985980"/>
          </a:xfrm>
          <a:prstGeom prst="rect">
            <a:avLst/>
          </a:prstGeom>
        </p:spPr>
        <p:txBody>
          <a:bodyPr wrap="square">
            <a:spAutoFit/>
          </a:bodyPr>
          <a:lstStyle/>
          <a:p>
            <a:pPr marL="285750" indent="-285750">
              <a:buClr>
                <a:srgbClr val="FF6600"/>
              </a:buClr>
              <a:buSzPct val="110000"/>
              <a:buFont typeface="Wingdings" panose="05000000000000000000" pitchFamily="2" charset="2"/>
              <a:buChar char="p"/>
            </a:pP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起訴</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之監督</a:t>
            </a:r>
            <a:endParaRPr lang="en-US" altLang="zh-TW"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32000" indent="-457200" algn="just">
              <a:lnSpc>
                <a:spcPts val="3300"/>
              </a:lnSpc>
              <a:spcBef>
                <a:spcPts val="600"/>
              </a:spcBef>
              <a:buSzPct val="110000"/>
            </a:pP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研議提案修法提高起訴</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門檻</a:t>
            </a:r>
            <a:endPar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0000" algn="just">
              <a:lnSpc>
                <a:spcPts val="2800"/>
              </a:lnSpc>
              <a:spcBef>
                <a:spcPts val="600"/>
              </a:spcBef>
              <a:buSzPct val="110000"/>
            </a:pPr>
            <a:r>
              <a:rPr lang="zh-TW" altLang="en-US" dirty="0">
                <a:latin typeface="微軟正黑體" panose="020B0604030504040204" pitchFamily="34" charset="-120"/>
                <a:ea typeface="微軟正黑體" panose="020B0604030504040204" pitchFamily="34" charset="-120"/>
              </a:rPr>
              <a:t>將刑事訴訟法第</a:t>
            </a:r>
            <a:r>
              <a:rPr lang="en-US" altLang="zh-TW" dirty="0">
                <a:latin typeface="微軟正黑體" panose="020B0604030504040204" pitchFamily="34" charset="-120"/>
                <a:ea typeface="微軟正黑體" panose="020B0604030504040204" pitchFamily="34" charset="-120"/>
              </a:rPr>
              <a:t>251</a:t>
            </a:r>
            <a:r>
              <a:rPr lang="zh-TW" altLang="en-US" dirty="0">
                <a:latin typeface="微軟正黑體" panose="020B0604030504040204" pitchFamily="34" charset="-120"/>
                <a:ea typeface="微軟正黑體" panose="020B0604030504040204" pitchFamily="34" charset="-120"/>
              </a:rPr>
              <a:t>條第</a:t>
            </a:r>
            <a:r>
              <a:rPr lang="en-US" altLang="zh-TW" dirty="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項修正</a:t>
            </a:r>
            <a:r>
              <a:rPr lang="zh-TW" altLang="en-US" dirty="0">
                <a:latin typeface="微軟正黑體" panose="020B0604030504040204" pitchFamily="34" charset="-120"/>
                <a:ea typeface="微軟正黑體" panose="020B0604030504040204" pitchFamily="34" charset="-120"/>
              </a:rPr>
              <a:t>為「檢察官依偵查所得之合法證據，足信被告應受有罪判決者，應提起公訴。」將起訴門檻提高到</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「足信被告應受有罪判決」並在修法前以內規明定此起訴標準</a:t>
            </a:r>
            <a:r>
              <a:rPr lang="zh-TW" altLang="en-US" dirty="0">
                <a:latin typeface="微軟正黑體" panose="020B0604030504040204" pitchFamily="34" charset="-120"/>
                <a:ea typeface="微軟正黑體" panose="020B0604030504040204" pitchFamily="34" charset="-120"/>
              </a:rPr>
              <a:t>，以高標準起訴門檻杜絕外界濫行起訴質疑。</a:t>
            </a:r>
          </a:p>
          <a:p>
            <a:pPr marL="432000" indent="-457200" algn="just">
              <a:lnSpc>
                <a:spcPts val="3300"/>
              </a:lnSpc>
              <a:spcBef>
                <a:spcPts val="600"/>
              </a:spcBef>
              <a:buSzPct val="110000"/>
            </a:pP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強化團隊辦案模式，重大案件主任檢察官共同</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具名</a:t>
            </a:r>
            <a:endPar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720000" indent="-180000" algn="just">
              <a:lnSpc>
                <a:spcPts val="2800"/>
              </a:lnSpc>
              <a:spcBef>
                <a:spcPts val="600"/>
              </a:spcBef>
              <a:buSzPct val="11000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推動</a:t>
            </a:r>
            <a:r>
              <a:rPr lang="zh-TW" altLang="en-US" dirty="0">
                <a:latin typeface="微軟正黑體" panose="020B0604030504040204" pitchFamily="34" charset="-120"/>
                <a:ea typeface="微軟正黑體" panose="020B0604030504040204" pitchFamily="34" charset="-120"/>
              </a:rPr>
              <a:t>重大案件主任檢察官具名協同偵查，初步目標，各地檢署</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重大案件至少有</a:t>
            </a: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以上</a:t>
            </a:r>
            <a:r>
              <a:rPr lang="zh-TW" altLang="en-US" dirty="0">
                <a:latin typeface="微軟正黑體" panose="020B0604030504040204" pitchFamily="34" charset="-120"/>
                <a:ea typeface="微軟正黑體" panose="020B0604030504040204" pitchFamily="34" charset="-120"/>
              </a:rPr>
              <a:t>有主任檢察官協同偵查，並在起訴書</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共同具名</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720000" indent="-180000" algn="just">
              <a:lnSpc>
                <a:spcPts val="2800"/>
              </a:lnSpc>
              <a:spcBef>
                <a:spcPts val="600"/>
              </a:spcBef>
              <a:buSzPct val="11000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為</a:t>
            </a:r>
            <a:r>
              <a:rPr lang="zh-TW" altLang="en-US" dirty="0">
                <a:latin typeface="微軟正黑體" panose="020B0604030504040204" pitchFamily="34" charset="-120"/>
                <a:ea typeface="微軟正黑體" panose="020B0604030504040204" pitchFamily="34" charset="-120"/>
              </a:rPr>
              <a:t>強化上開主任檢察官帶領團隊辦案模式，除鼓勵有經驗之幹練檢察官留任一審外，必要時調撥二審人力至一審，並增設一審主任缺，一審檢察官改為三至四人為一組，每組設主任檢察官。</a:t>
            </a:r>
          </a:p>
        </p:txBody>
      </p:sp>
    </p:spTree>
    <p:extLst>
      <p:ext uri="{BB962C8B-B14F-4D97-AF65-F5344CB8AC3E}">
        <p14:creationId xmlns:p14="http://schemas.microsoft.com/office/powerpoint/2010/main" val="3037310253"/>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19918" y="159853"/>
            <a:ext cx="741741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貳</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本部對於重要議題之立場</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23</a:t>
            </a:fld>
            <a:endParaRPr lang="zh-TW" altLang="en-US"/>
          </a:p>
        </p:txBody>
      </p:sp>
      <p:sp>
        <p:nvSpPr>
          <p:cNvPr id="3" name="矩形 2"/>
          <p:cNvSpPr/>
          <p:nvPr/>
        </p:nvSpPr>
        <p:spPr>
          <a:xfrm>
            <a:off x="380539" y="1340768"/>
            <a:ext cx="8395248" cy="4049827"/>
          </a:xfrm>
          <a:prstGeom prst="rect">
            <a:avLst/>
          </a:prstGeom>
        </p:spPr>
        <p:txBody>
          <a:bodyPr wrap="square">
            <a:spAutoFit/>
          </a:bodyPr>
          <a:lstStyle/>
          <a:p>
            <a:pPr marL="285750" indent="-285750">
              <a:buClr>
                <a:srgbClr val="FF6600"/>
              </a:buClr>
              <a:buSzPct val="110000"/>
              <a:buFont typeface="Wingdings" panose="05000000000000000000" pitchFamily="2" charset="2"/>
              <a:buChar char="p"/>
            </a:pP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起訴（含簽結案件）及緩起訴處分之監督</a:t>
            </a:r>
            <a:endParaRPr lang="en-US" altLang="zh-TW"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32000" indent="-457200" algn="just">
              <a:lnSpc>
                <a:spcPts val="3300"/>
              </a:lnSpc>
              <a:spcBef>
                <a:spcPts val="600"/>
              </a:spcBef>
              <a:buSzPct val="110000"/>
            </a:pP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再</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議制度改革</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lang="zh-TW" altLang="en-US"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審自為偵查</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取代發回</a:t>
            </a:r>
            <a:endPar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792000" indent="-180000" algn="just">
              <a:lnSpc>
                <a:spcPts val="2800"/>
              </a:lnSpc>
              <a:spcBef>
                <a:spcPts val="600"/>
              </a:spcBef>
              <a:buSzPct val="1100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現有再議制度有其維持偵查品質之效能，故應予維持，惟應限制次數並加強二審之自行偵查功能，以節省司法資源</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792000" indent="-180000" algn="just">
              <a:lnSpc>
                <a:spcPts val="2800"/>
              </a:lnSpc>
              <a:spcBef>
                <a:spcPts val="600"/>
              </a:spcBef>
              <a:buSzPct val="110000"/>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目前</a:t>
            </a:r>
            <a:r>
              <a:rPr lang="zh-TW" altLang="en-US" sz="2000" dirty="0">
                <a:latin typeface="微軟正黑體" panose="020B0604030504040204" pitchFamily="34" charset="-120"/>
                <a:ea typeface="微軟正黑體" panose="020B0604030504040204" pitchFamily="34" charset="-120"/>
              </a:rPr>
              <a:t>著手研議修改內部規則，</a:t>
            </a:r>
            <a:r>
              <a:rPr lang="zh-TW" altLang="en-US" sz="2000" b="1" dirty="0">
                <a:solidFill>
                  <a:srgbClr val="C00000"/>
                </a:solidFill>
                <a:latin typeface="微軟正黑體" panose="020B0604030504040204" pitchFamily="34" charset="-120"/>
                <a:ea typeface="微軟正黑體" panose="020B0604030504040204" pitchFamily="34" charset="-120"/>
              </a:rPr>
              <a:t>再議之次數限二次</a:t>
            </a:r>
            <a:r>
              <a:rPr lang="zh-TW" altLang="en-US" sz="2000" dirty="0">
                <a:latin typeface="微軟正黑體" panose="020B0604030504040204" pitchFamily="34" charset="-120"/>
                <a:ea typeface="微軟正黑體" panose="020B0604030504040204" pitchFamily="34" charset="-120"/>
              </a:rPr>
              <a:t>，第二次再議時，二審檢察官或者維持不起訴處分，告訴人若仍不服得向法院聲請交付審判；或</a:t>
            </a:r>
            <a:r>
              <a:rPr lang="zh-TW" altLang="en-US" sz="2000" b="1" dirty="0">
                <a:solidFill>
                  <a:srgbClr val="C00000"/>
                </a:solidFill>
                <a:latin typeface="微軟正黑體" panose="020B0604030504040204" pitchFamily="34" charset="-120"/>
                <a:ea typeface="微軟正黑體" panose="020B0604030504040204" pitchFamily="34" charset="-120"/>
              </a:rPr>
              <a:t>二審檢察官自行偵查</a:t>
            </a:r>
            <a:r>
              <a:rPr lang="zh-TW" altLang="en-US" sz="2000" dirty="0">
                <a:latin typeface="微軟正黑體" panose="020B0604030504040204" pitchFamily="34" charset="-120"/>
                <a:ea typeface="微軟正黑體" panose="020B0604030504040204" pitchFamily="34" charset="-120"/>
              </a:rPr>
              <a:t>後認應提起公訴者，應檢附起訴內容（包括犯罪事實、證據並所犯法條），</a:t>
            </a:r>
            <a:r>
              <a:rPr lang="zh-TW" altLang="en-US" sz="2000" b="1" dirty="0">
                <a:solidFill>
                  <a:srgbClr val="C00000"/>
                </a:solidFill>
                <a:latin typeface="微軟正黑體" panose="020B0604030504040204" pitchFamily="34" charset="-120"/>
                <a:ea typeface="微軟正黑體" panose="020B0604030504040204" pitchFamily="34" charset="-120"/>
              </a:rPr>
              <a:t>命令一審檢察官起訴</a:t>
            </a:r>
            <a:r>
              <a:rPr lang="zh-TW" altLang="en-US" sz="2000" dirty="0">
                <a:latin typeface="微軟正黑體" panose="020B0604030504040204" pitchFamily="34" charset="-120"/>
                <a:ea typeface="微軟正黑體" panose="020B0604030504040204" pitchFamily="34" charset="-120"/>
              </a:rPr>
              <a:t>，以釐清責任，並改善案件一再反覆發回續查之情形，徒增當事人及一審檢察官不必要之負擔</a:t>
            </a:r>
            <a:r>
              <a:rPr lang="zh-TW" altLang="en-US"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11072199"/>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19918" y="159853"/>
            <a:ext cx="741741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貳</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本部對於重要議題之立場</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98578"/>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24</a:t>
            </a:fld>
            <a:endParaRPr lang="zh-TW" altLang="en-US"/>
          </a:p>
        </p:txBody>
      </p:sp>
      <p:sp>
        <p:nvSpPr>
          <p:cNvPr id="3" name="矩形 2"/>
          <p:cNvSpPr/>
          <p:nvPr/>
        </p:nvSpPr>
        <p:spPr>
          <a:xfrm>
            <a:off x="380539" y="1340768"/>
            <a:ext cx="8395248" cy="4439677"/>
          </a:xfrm>
          <a:prstGeom prst="rect">
            <a:avLst/>
          </a:prstGeom>
        </p:spPr>
        <p:txBody>
          <a:bodyPr wrap="square">
            <a:spAutoFit/>
          </a:bodyPr>
          <a:lstStyle/>
          <a:p>
            <a:pPr marL="432000" indent="-457200" algn="just">
              <a:lnSpc>
                <a:spcPts val="3300"/>
              </a:lnSpc>
              <a:spcBef>
                <a:spcPts val="600"/>
              </a:spcBef>
              <a:buSzPct val="110000"/>
            </a:pP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研議引進檢察審查會制度</a:t>
            </a:r>
            <a:endPar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04000" algn="just">
              <a:lnSpc>
                <a:spcPts val="3200"/>
              </a:lnSpc>
              <a:spcBef>
                <a:spcPts val="600"/>
              </a:spcBef>
              <a:buSzPct val="110000"/>
            </a:pPr>
            <a:r>
              <a:rPr lang="zh-TW" altLang="en-US" sz="2000" dirty="0">
                <a:latin typeface="微軟正黑體" panose="020B0604030504040204" pitchFamily="34" charset="-120"/>
                <a:ea typeface="微軟正黑體" panose="020B0604030504040204" pitchFamily="34" charset="-120"/>
              </a:rPr>
              <a:t>無告訴人之重大案件不起訴處分或簽結後，研議改變現行職權送請上級檢察署審查之機制</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職權再議</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，改參考日本制度，引進檢察審查會審查。初步研擬</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540000" indent="-252000" algn="just">
              <a:lnSpc>
                <a:spcPts val="3200"/>
              </a:lnSpc>
              <a:spcBef>
                <a:spcPts val="600"/>
              </a:spcBef>
              <a:buSzPct val="110000"/>
            </a:pPr>
            <a:r>
              <a:rPr lang="en-US" altLang="zh-TW" sz="2000" b="1"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000" b="1"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檢察</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審查</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會</a:t>
            </a:r>
            <a:r>
              <a:rPr lang="zh-TW" altLang="en-US" sz="2000" b="1" dirty="0" smtClean="0">
                <a:solidFill>
                  <a:srgbClr val="FF0000"/>
                </a:solidFill>
                <a:latin typeface="微軟正黑體" panose="020B0604030504040204" pitchFamily="34" charset="-120"/>
                <a:ea typeface="微軟正黑體" panose="020B0604030504040204" pitchFamily="34" charset="-120"/>
              </a:rPr>
              <a:t>→</a:t>
            </a:r>
            <a:r>
              <a:rPr lang="zh-TW" altLang="en-US" sz="20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一般民眾</a:t>
            </a:r>
            <a:r>
              <a:rPr lang="en-US" altLang="zh-TW" sz="32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學者</a:t>
            </a:r>
            <a:r>
              <a:rPr lang="en-US" altLang="zh-TW" sz="32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退休法官</a:t>
            </a:r>
            <a:r>
              <a:rPr lang="zh-TW" altLang="en-US" sz="2000" dirty="0" smtClean="0">
                <a:latin typeface="微軟正黑體" panose="020B0604030504040204" pitchFamily="34" charset="-120"/>
                <a:ea typeface="微軟正黑體" panose="020B0604030504040204" pitchFamily="34" charset="-120"/>
              </a:rPr>
              <a:t>。並</a:t>
            </a:r>
            <a:r>
              <a:rPr lang="zh-TW" altLang="en-US" sz="2000" dirty="0">
                <a:latin typeface="微軟正黑體" panose="020B0604030504040204" pitchFamily="34" charset="-120"/>
                <a:ea typeface="微軟正黑體" panose="020B0604030504040204" pitchFamily="34" charset="-120"/>
              </a:rPr>
              <a:t>研議採交替任期制，兼顧成員代謝及避免案件中途全員更迭，無法銜接。</a:t>
            </a:r>
          </a:p>
          <a:p>
            <a:pPr marL="540000" indent="-252000" algn="just">
              <a:lnSpc>
                <a:spcPts val="3200"/>
              </a:lnSpc>
              <a:spcBef>
                <a:spcPts val="600"/>
              </a:spcBef>
              <a:buSzPct val="110000"/>
            </a:pPr>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檢察</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審查會得建議檢察官再行偵查、或自行聘請律師起訴：</a:t>
            </a:r>
            <a:r>
              <a:rPr lang="zh-TW" altLang="en-US" sz="2000" dirty="0">
                <a:latin typeface="微軟正黑體" panose="020B0604030504040204" pitchFamily="34" charset="-120"/>
                <a:ea typeface="微軟正黑體" panose="020B0604030504040204" pitchFamily="34" charset="-120"/>
              </a:rPr>
              <a:t>檢察審查會受理案件，經調取原卷審查後，認為偵查不完備，得建請檢察官再行偵查，檢察官仍為不起訴後，檢察審查會認應行起訴，得聘請律師逕行向法院起訴。</a:t>
            </a:r>
          </a:p>
        </p:txBody>
      </p:sp>
    </p:spTree>
    <p:extLst>
      <p:ext uri="{BB962C8B-B14F-4D97-AF65-F5344CB8AC3E}">
        <p14:creationId xmlns:p14="http://schemas.microsoft.com/office/powerpoint/2010/main" val="2120748363"/>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重要個人資料(勿刪)\Desktop\新增資料夾\1-B-YSK1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562182"/>
            <a:ext cx="5563407" cy="2304000"/>
          </a:xfrm>
          <a:prstGeom prst="rect">
            <a:avLst/>
          </a:prstGeom>
          <a:noFill/>
          <a:extLst>
            <a:ext uri="{909E8E84-426E-40DD-AFC4-6F175D3DCCD1}">
              <a14:hiddenFill xmlns:a14="http://schemas.microsoft.com/office/drawing/2010/main">
                <a:solidFill>
                  <a:srgbClr val="FFFFFF"/>
                </a:solidFill>
              </a14:hiddenFill>
            </a:ext>
          </a:extLst>
        </p:spPr>
      </p:pic>
      <p:sp>
        <p:nvSpPr>
          <p:cNvPr id="27" name="矩形 26"/>
          <p:cNvSpPr/>
          <p:nvPr/>
        </p:nvSpPr>
        <p:spPr>
          <a:xfrm>
            <a:off x="119918" y="159853"/>
            <a:ext cx="741741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貳</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本部對於重要議題之立場</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25</a:t>
            </a:fld>
            <a:endParaRPr lang="zh-TW" altLang="en-US"/>
          </a:p>
        </p:txBody>
      </p:sp>
      <p:sp>
        <p:nvSpPr>
          <p:cNvPr id="3" name="矩形 2"/>
          <p:cNvSpPr/>
          <p:nvPr/>
        </p:nvSpPr>
        <p:spPr>
          <a:xfrm>
            <a:off x="380539" y="1340768"/>
            <a:ext cx="8395248" cy="3801041"/>
          </a:xfrm>
          <a:prstGeom prst="rect">
            <a:avLst/>
          </a:prstGeom>
        </p:spPr>
        <p:txBody>
          <a:bodyPr wrap="square">
            <a:spAutoFit/>
          </a:bodyPr>
          <a:lstStyle/>
          <a:p>
            <a:pPr marL="285750" indent="-285750">
              <a:buClr>
                <a:srgbClr val="FF6600"/>
              </a:buClr>
              <a:buSzPct val="110000"/>
              <a:buFont typeface="Wingdings" panose="05000000000000000000" pitchFamily="2" charset="2"/>
              <a:buChar char="p"/>
            </a:pP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檢察官</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偵查公訴分工檢討（偵訴合一制度）</a:t>
            </a:r>
            <a:endParaRPr lang="en-US" altLang="zh-TW"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60000" indent="-180000" algn="just">
              <a:lnSpc>
                <a:spcPts val="3000"/>
              </a:lnSpc>
              <a:spcBef>
                <a:spcPts val="600"/>
              </a:spcBef>
              <a:buSzPct val="110000"/>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推動</a:t>
            </a:r>
            <a:r>
              <a:rPr lang="zh-TW" altLang="en-US" sz="2000" dirty="0">
                <a:latin typeface="微軟正黑體" panose="020B0604030504040204" pitchFamily="34" charset="-120"/>
                <a:ea typeface="微軟正黑體" panose="020B0604030504040204" pitchFamily="34" charset="-120"/>
              </a:rPr>
              <a:t>特殊重大案件起訴檢察官共同蒞庭，並於上訴審時到場協助蒞庭。因目前檢察人力不足，如能經由司改國是會議推動檢察人力、物力增補完備，即可擴大己案己蒞範圍</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marL="285750" lvl="0" indent="-285750">
              <a:buClr>
                <a:srgbClr val="FF6600"/>
              </a:buClr>
              <a:buSzPct val="110000"/>
              <a:buFont typeface="Wingdings" panose="05000000000000000000" pitchFamily="2" charset="2"/>
              <a:buChar char="p"/>
            </a:pPr>
            <a:r>
              <a:rPr lang="zh-TW" altLang="en-US" sz="2800" b="1" dirty="0" smtClean="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人民</a:t>
            </a:r>
            <a:r>
              <a:rPr lang="zh-TW" altLang="en-US"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參與審判</a:t>
            </a:r>
            <a:endParaRPr lang="en-US" altLang="zh-TW"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60000" indent="-180000" algn="just">
              <a:lnSpc>
                <a:spcPts val="3000"/>
              </a:lnSpc>
              <a:spcBef>
                <a:spcPts val="600"/>
              </a:spcBef>
              <a:buSzPct val="110000"/>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引進人民參與審判值得贊同，惟在考量陪審制恐有違憲疑慮、（法律）專業與非專業意見之交流及制度變動是否過鉅等因素，認為初步引進人民參與審判制度時，先考慮採用歐陸或日本式參審制度，應有較高之成功可能性。</a:t>
            </a:r>
          </a:p>
        </p:txBody>
      </p:sp>
    </p:spTree>
    <p:extLst>
      <p:ext uri="{BB962C8B-B14F-4D97-AF65-F5344CB8AC3E}">
        <p14:creationId xmlns:p14="http://schemas.microsoft.com/office/powerpoint/2010/main" val="1103296682"/>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down)">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2657" y="167306"/>
            <a:ext cx="784060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8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參</a:t>
            </a:r>
            <a:r>
              <a:rPr lang="zh-TW" altLang="en-US" sz="3200" b="1" spc="-8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7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本部在司改會議主要推動議題</a:t>
            </a:r>
            <a:endParaRPr lang="zh-TW" altLang="en-US" sz="4800" b="1" spc="-7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26</a:t>
            </a:fld>
            <a:endParaRPr lang="zh-TW" altLang="en-US"/>
          </a:p>
        </p:txBody>
      </p:sp>
      <p:sp>
        <p:nvSpPr>
          <p:cNvPr id="3" name="圓角矩形 2"/>
          <p:cNvSpPr/>
          <p:nvPr/>
        </p:nvSpPr>
        <p:spPr>
          <a:xfrm>
            <a:off x="309801" y="2253095"/>
            <a:ext cx="8465985" cy="3649226"/>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ts val="3400"/>
              </a:lnSpc>
            </a:pPr>
            <a:endParaRPr lang="en-US" altLang="zh-TW" sz="2400" dirty="0" smtClean="0">
              <a:latin typeface="微軟正黑體" panose="020B0604030504040204" pitchFamily="34" charset="-120"/>
              <a:ea typeface="微軟正黑體" panose="020B0604030504040204" pitchFamily="34" charset="-120"/>
            </a:endParaRPr>
          </a:p>
          <a:p>
            <a:pPr marL="360000" indent="-180000" algn="just">
              <a:lnSpc>
                <a:spcPts val="3400"/>
              </a:lnSpc>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建議</a:t>
            </a:r>
            <a:r>
              <a:rPr lang="zh-TW" altLang="en-US" sz="2400" dirty="0">
                <a:latin typeface="微軟正黑體" panose="020B0604030504040204" pitchFamily="34" charset="-120"/>
                <a:ea typeface="微軟正黑體" panose="020B0604030504040204" pitchFamily="34" charset="-120"/>
              </a:rPr>
              <a:t>參考德國法制，就特定案件類型（例如：毀損、妨害通信祕密、傷害等）</a:t>
            </a:r>
            <a:r>
              <a:rPr lang="zh-TW" altLang="en-US" sz="2400" dirty="0" smtClean="0">
                <a:latin typeface="微軟正黑體" panose="020B0604030504040204" pitchFamily="34" charset="-120"/>
                <a:ea typeface="微軟正黑體" panose="020B0604030504040204" pitchFamily="34" charset="-120"/>
              </a:rPr>
              <a:t>，考量</a:t>
            </a:r>
            <a:r>
              <a:rPr lang="zh-TW" altLang="en-US" sz="2400" dirty="0">
                <a:latin typeface="微軟正黑體" panose="020B0604030504040204" pitchFamily="34" charset="-120"/>
                <a:ea typeface="微軟正黑體" panose="020B0604030504040204" pitchFamily="34" charset="-120"/>
              </a:rPr>
              <a:t>案件是否符合公眾利益，若案件無涉公眾利益，即可停止偵查，指示當事人提出</a:t>
            </a:r>
            <a:r>
              <a:rPr lang="zh-TW" altLang="en-US" sz="2400" dirty="0" smtClean="0">
                <a:latin typeface="微軟正黑體" panose="020B0604030504040204" pitchFamily="34" charset="-120"/>
                <a:ea typeface="微軟正黑體" panose="020B0604030504040204" pitchFamily="34" charset="-120"/>
              </a:rPr>
              <a:t>自訴。</a:t>
            </a:r>
            <a:endParaRPr lang="en-US" altLang="zh-TW" sz="2400" dirty="0" smtClean="0">
              <a:latin typeface="微軟正黑體" panose="020B0604030504040204" pitchFamily="34" charset="-120"/>
              <a:ea typeface="微軟正黑體" panose="020B0604030504040204" pitchFamily="34" charset="-120"/>
            </a:endParaRPr>
          </a:p>
          <a:p>
            <a:pPr marL="360000" indent="-180000" algn="just">
              <a:lnSpc>
                <a:spcPts val="3400"/>
              </a:lnSpc>
              <a:spcBef>
                <a:spcPts val="1200"/>
              </a:spcBef>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另</a:t>
            </a:r>
            <a:r>
              <a:rPr lang="zh-TW" altLang="en-US" sz="2400" dirty="0">
                <a:latin typeface="微軟正黑體" panose="020B0604030504040204" pitchFamily="34" charset="-120"/>
                <a:ea typeface="微軟正黑體" panose="020B0604030504040204" pitchFamily="34" charset="-120"/>
              </a:rPr>
              <a:t>就特定案件類型為不起訴處分確定者，對告訴人或告發人酌收程序費用</a:t>
            </a:r>
            <a:r>
              <a:rPr lang="zh-TW" altLang="en-US"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4" name="圓角矩形 3"/>
          <p:cNvSpPr/>
          <p:nvPr/>
        </p:nvSpPr>
        <p:spPr>
          <a:xfrm>
            <a:off x="586940" y="1484784"/>
            <a:ext cx="7992000" cy="1188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900000" indent="-972000"/>
            <a:r>
              <a:rPr lang="zh-TW" alt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一</a:t>
            </a:r>
            <a:r>
              <a:rPr lang="zh-TW"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、減輕檢察官工作負擔</a:t>
            </a:r>
            <a:r>
              <a:rPr lang="en-US" altLang="zh-TW"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a:t>
            </a:r>
            <a:r>
              <a:rPr lang="zh-TW"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推動微罪收費及轉自訴等制度，減少濫訴</a:t>
            </a:r>
          </a:p>
        </p:txBody>
      </p:sp>
    </p:spTree>
    <p:extLst>
      <p:ext uri="{BB962C8B-B14F-4D97-AF65-F5344CB8AC3E}">
        <p14:creationId xmlns:p14="http://schemas.microsoft.com/office/powerpoint/2010/main" val="384091580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2657" y="167306"/>
            <a:ext cx="784060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8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參</a:t>
            </a:r>
            <a:r>
              <a:rPr lang="zh-TW" altLang="en-US" sz="3200" b="1" spc="-8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7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本部在司改會議主要推動議題</a:t>
            </a:r>
            <a:endParaRPr lang="zh-TW" altLang="en-US" sz="4800" b="1" spc="-7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27</a:t>
            </a:fld>
            <a:endParaRPr lang="zh-TW" altLang="en-US"/>
          </a:p>
        </p:txBody>
      </p:sp>
      <p:sp>
        <p:nvSpPr>
          <p:cNvPr id="3" name="圓角矩形 2"/>
          <p:cNvSpPr/>
          <p:nvPr/>
        </p:nvSpPr>
        <p:spPr>
          <a:xfrm>
            <a:off x="527587" y="1750151"/>
            <a:ext cx="8039388" cy="4110487"/>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ts val="3400"/>
              </a:lnSpc>
            </a:pPr>
            <a:endParaRPr lang="en-US" altLang="zh-TW" sz="2400" dirty="0" smtClean="0">
              <a:latin typeface="微軟正黑體" panose="020B0604030504040204" pitchFamily="34" charset="-120"/>
              <a:ea typeface="微軟正黑體" panose="020B0604030504040204" pitchFamily="34" charset="-120"/>
            </a:endParaRPr>
          </a:p>
          <a:p>
            <a:pPr>
              <a:lnSpc>
                <a:spcPts val="3600"/>
              </a:lnSpc>
            </a:pPr>
            <a:r>
              <a:rPr lang="zh-TW" altLang="en-US" sz="2400" dirty="0" smtClean="0">
                <a:latin typeface="微軟正黑體" panose="020B0604030504040204" pitchFamily="34" charset="-120"/>
                <a:ea typeface="微軟正黑體" panose="020B0604030504040204" pitchFamily="34" charset="-120"/>
              </a:rPr>
              <a:t>本部</a:t>
            </a:r>
            <a:r>
              <a:rPr lang="zh-TW" altLang="en-US" sz="2400" dirty="0">
                <a:latin typeface="微軟正黑體" panose="020B0604030504040204" pitchFamily="34" charset="-120"/>
                <a:ea typeface="微軟正黑體" panose="020B0604030504040204" pitchFamily="34" charset="-120"/>
              </a:rPr>
              <a:t>建議在刑事訴訟法中引入被害人訴訟參加制度，經法院裁定准予參加訴訟之被害人，享有下列權利</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288000" indent="-180000">
              <a:lnSpc>
                <a:spcPts val="3600"/>
              </a:lnSpc>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應</a:t>
            </a:r>
            <a:r>
              <a:rPr lang="zh-TW" altLang="en-US" sz="2400" dirty="0">
                <a:latin typeface="微軟正黑體" panose="020B0604030504040204" pitchFamily="34" charset="-120"/>
                <a:ea typeface="微軟正黑體" panose="020B0604030504040204" pitchFamily="34" charset="-120"/>
              </a:rPr>
              <a:t>委任律師為代理人，代理人得閱覽卷證</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288000" indent="-180000">
              <a:lnSpc>
                <a:spcPts val="3600"/>
              </a:lnSpc>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審判</a:t>
            </a:r>
            <a:r>
              <a:rPr lang="zh-TW" altLang="en-US" sz="2400" dirty="0">
                <a:latin typeface="微軟正黑體" panose="020B0604030504040204" pitchFamily="34" charset="-120"/>
                <a:ea typeface="微軟正黑體" panose="020B0604030504040204" pitchFamily="34" charset="-120"/>
              </a:rPr>
              <a:t>期日參加人及代理人有到場權</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288000" indent="-180000">
              <a:lnSpc>
                <a:spcPts val="3600"/>
              </a:lnSpc>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檢察官</a:t>
            </a:r>
            <a:r>
              <a:rPr lang="zh-TW" altLang="en-US" sz="2400" dirty="0">
                <a:latin typeface="微軟正黑體" panose="020B0604030504040204" pitchFamily="34" charset="-120"/>
                <a:ea typeface="微軟正黑體" panose="020B0604030504040204" pitchFamily="34" charset="-120"/>
              </a:rPr>
              <a:t>或被告未聲請調查之證據，參加人得聲請調查</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288000" indent="-180000">
              <a:lnSpc>
                <a:spcPts val="3600"/>
              </a:lnSpc>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得</a:t>
            </a:r>
            <a:r>
              <a:rPr lang="zh-TW" altLang="en-US" sz="2400" dirty="0">
                <a:latin typeface="微軟正黑體" panose="020B0604030504040204" pitchFamily="34" charset="-120"/>
                <a:ea typeface="微軟正黑體" panose="020B0604030504040204" pitchFamily="34" charset="-120"/>
              </a:rPr>
              <a:t>對事實、量刑表示意見</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288000" indent="-180000">
              <a:lnSpc>
                <a:spcPts val="3600"/>
              </a:lnSpc>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對</a:t>
            </a:r>
            <a:r>
              <a:rPr lang="zh-TW" altLang="en-US" sz="2400" dirty="0">
                <a:latin typeface="微軟正黑體" panose="020B0604030504040204" pitchFamily="34" charset="-120"/>
                <a:ea typeface="微軟正黑體" panose="020B0604030504040204" pitchFamily="34" charset="-120"/>
              </a:rPr>
              <a:t>判決不服者，得為被告之不利益，單獨提起上訴。</a:t>
            </a:r>
          </a:p>
        </p:txBody>
      </p:sp>
      <p:sp>
        <p:nvSpPr>
          <p:cNvPr id="4" name="圓角矩形 3"/>
          <p:cNvSpPr/>
          <p:nvPr/>
        </p:nvSpPr>
        <p:spPr>
          <a:xfrm>
            <a:off x="902227" y="1309936"/>
            <a:ext cx="7290109" cy="828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zh-TW" alt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二</a:t>
            </a:r>
            <a:r>
              <a:rPr lang="zh-TW"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、推動被害人訴訟參加制度</a:t>
            </a:r>
          </a:p>
        </p:txBody>
      </p:sp>
    </p:spTree>
    <p:extLst>
      <p:ext uri="{BB962C8B-B14F-4D97-AF65-F5344CB8AC3E}">
        <p14:creationId xmlns:p14="http://schemas.microsoft.com/office/powerpoint/2010/main" val="379242401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2657" y="167306"/>
            <a:ext cx="784060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8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參</a:t>
            </a:r>
            <a:r>
              <a:rPr lang="zh-TW" altLang="en-US" sz="3200" b="1" spc="-8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7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本部在司改會議主要推動議題</a:t>
            </a:r>
            <a:endParaRPr lang="zh-TW" altLang="en-US" sz="4800" b="1" spc="-7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28</a:t>
            </a:fld>
            <a:endParaRPr lang="zh-TW" altLang="en-US"/>
          </a:p>
        </p:txBody>
      </p:sp>
      <p:sp>
        <p:nvSpPr>
          <p:cNvPr id="5" name="流程圖: 替代處理程序 4"/>
          <p:cNvSpPr/>
          <p:nvPr/>
        </p:nvSpPr>
        <p:spPr>
          <a:xfrm>
            <a:off x="532461" y="1754767"/>
            <a:ext cx="8046479" cy="4699159"/>
          </a:xfrm>
          <a:prstGeom prst="flowChartAlternateProcess">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ts val="3600"/>
              </a:lnSpc>
            </a:pPr>
            <a:endParaRPr lang="en-US" altLang="zh-TW" sz="2400" dirty="0" smtClean="0">
              <a:latin typeface="微軟正黑體" panose="020B0604030504040204" pitchFamily="34" charset="-120"/>
              <a:ea typeface="微軟正黑體" panose="020B0604030504040204" pitchFamily="34" charset="-120"/>
            </a:endParaRPr>
          </a:p>
          <a:p>
            <a:pPr>
              <a:lnSpc>
                <a:spcPts val="3600"/>
              </a:lnSpc>
            </a:pPr>
            <a:r>
              <a:rPr lang="zh-TW" altLang="en-US" sz="2400" dirty="0" smtClean="0">
                <a:latin typeface="微軟正黑體" panose="020B0604030504040204" pitchFamily="34" charset="-120"/>
                <a:ea typeface="微軟正黑體" panose="020B0604030504040204" pitchFamily="34" charset="-120"/>
              </a:rPr>
              <a:t>本部</a:t>
            </a:r>
            <a:r>
              <a:rPr lang="zh-TW" altLang="en-US" sz="2400" dirty="0">
                <a:latin typeface="微軟正黑體" panose="020B0604030504040204" pitchFamily="34" charset="-120"/>
                <a:ea typeface="微軟正黑體" panose="020B0604030504040204" pitchFamily="34" charset="-120"/>
              </a:rPr>
              <a:t>建議在刑事訴訟法中增訂有罪判決後之「保全羈押」制度，修正重點如下</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180000" indent="-180000">
              <a:lnSpc>
                <a:spcPts val="3600"/>
              </a:lnSpc>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宣判</a:t>
            </a:r>
            <a:r>
              <a:rPr lang="zh-TW" altLang="en-US" sz="2400" dirty="0">
                <a:latin typeface="微軟正黑體" panose="020B0604030504040204" pitchFamily="34" charset="-120"/>
                <a:ea typeface="微軟正黑體" panose="020B0604030504040204" pitchFamily="34" charset="-120"/>
              </a:rPr>
              <a:t>時，被告有應到庭聽判之義務</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180000" indent="-180000">
              <a:lnSpc>
                <a:spcPts val="3600"/>
              </a:lnSpc>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宣判</a:t>
            </a:r>
            <a:r>
              <a:rPr lang="zh-TW" altLang="en-US" sz="2400" dirty="0">
                <a:latin typeface="微軟正黑體" panose="020B0604030504040204" pitchFamily="34" charset="-120"/>
                <a:ea typeface="微軟正黑體" panose="020B0604030504040204" pitchFamily="34" charset="-120"/>
              </a:rPr>
              <a:t>時，被告被判一定刑度的重罪時，法官可依法羈押，但被告如說明並無逃亡動機，法院可依個案具體情形審酌是否裁定交保釋放，以為調節，避免過苛</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180000" indent="-180000" algn="just">
              <a:lnSpc>
                <a:spcPts val="3600"/>
              </a:lnSpc>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被告</a:t>
            </a:r>
            <a:r>
              <a:rPr lang="zh-TW" altLang="en-US" sz="2400" dirty="0">
                <a:latin typeface="微軟正黑體" panose="020B0604030504040204" pitchFamily="34" charset="-120"/>
                <a:ea typeface="微軟正黑體" panose="020B0604030504040204" pitchFamily="34" charset="-120"/>
              </a:rPr>
              <a:t>如果違反法院的交保命令時，另科以適當刑責，以彰顯司法公信。</a:t>
            </a:r>
          </a:p>
        </p:txBody>
      </p:sp>
      <p:sp>
        <p:nvSpPr>
          <p:cNvPr id="4" name="圓角矩形 3"/>
          <p:cNvSpPr/>
          <p:nvPr/>
        </p:nvSpPr>
        <p:spPr>
          <a:xfrm>
            <a:off x="995499" y="1340768"/>
            <a:ext cx="6912000" cy="828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zh-TW" alt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三</a:t>
            </a:r>
            <a:r>
              <a:rPr lang="zh-TW"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、推動保全羈押制度</a:t>
            </a:r>
          </a:p>
        </p:txBody>
      </p:sp>
    </p:spTree>
    <p:extLst>
      <p:ext uri="{BB962C8B-B14F-4D97-AF65-F5344CB8AC3E}">
        <p14:creationId xmlns:p14="http://schemas.microsoft.com/office/powerpoint/2010/main" val="260667323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2657" y="167306"/>
            <a:ext cx="784060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8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參</a:t>
            </a:r>
            <a:r>
              <a:rPr lang="zh-TW" altLang="en-US" sz="3200" b="1" spc="-8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7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本部在司改會議主要推動議題</a:t>
            </a:r>
            <a:endParaRPr lang="zh-TW" altLang="en-US" sz="4800" b="1" spc="-7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29</a:t>
            </a:fld>
            <a:endParaRPr lang="zh-TW" altLang="en-US"/>
          </a:p>
        </p:txBody>
      </p:sp>
      <p:sp>
        <p:nvSpPr>
          <p:cNvPr id="3" name="圓角矩形 2"/>
          <p:cNvSpPr/>
          <p:nvPr/>
        </p:nvSpPr>
        <p:spPr>
          <a:xfrm>
            <a:off x="658052" y="1754768"/>
            <a:ext cx="7920888" cy="3081695"/>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ts val="3500"/>
              </a:lnSpc>
            </a:pPr>
            <a:endParaRPr lang="en-US" altLang="zh-TW" sz="2400" dirty="0" smtClean="0">
              <a:latin typeface="微軟正黑體" panose="020B0604030504040204" pitchFamily="34" charset="-120"/>
              <a:ea typeface="微軟正黑體" panose="020B0604030504040204" pitchFamily="34" charset="-120"/>
            </a:endParaRPr>
          </a:p>
          <a:p>
            <a:pPr>
              <a:lnSpc>
                <a:spcPts val="3600"/>
              </a:lnSpc>
            </a:pPr>
            <a:r>
              <a:rPr lang="zh-TW" altLang="en-US" sz="2400" dirty="0" smtClean="0">
                <a:latin typeface="微軟正黑體" panose="020B0604030504040204" pitchFamily="34" charset="-120"/>
                <a:ea typeface="微軟正黑體" panose="020B0604030504040204" pitchFamily="34" charset="-120"/>
              </a:rPr>
              <a:t>為</a:t>
            </a:r>
            <a:r>
              <a:rPr lang="zh-TW" altLang="en-US" sz="2400" dirty="0">
                <a:latin typeface="微軟正黑體" panose="020B0604030504040204" pitchFamily="34" charset="-120"/>
                <a:ea typeface="微軟正黑體" panose="020B0604030504040204" pitchFamily="34" charset="-120"/>
              </a:rPr>
              <a:t>確保國家司法權正確行使，發現事實真相，應研議相關妨害司法公正罪（檢討修正湮滅刑事證據罪、偽證罪、增訂違背依法所發保全權利命令之處罰、棄保潛逃之處罰、增訂不實陳述之處罰、妨害刑事調查、干擾證人及報復檢舉人、證人之處罰）。</a:t>
            </a:r>
          </a:p>
        </p:txBody>
      </p:sp>
      <p:pic>
        <p:nvPicPr>
          <p:cNvPr id="5122" name="Picture 2" descr="E:\My Pictures-106.3.10止\網頁素材\素材\thCA3AJ0O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852883"/>
            <a:ext cx="3816423" cy="2005117"/>
          </a:xfrm>
          <a:prstGeom prst="rect">
            <a:avLst/>
          </a:prstGeom>
          <a:noFill/>
          <a:extLst>
            <a:ext uri="{909E8E84-426E-40DD-AFC4-6F175D3DCCD1}">
              <a14:hiddenFill xmlns:a14="http://schemas.microsoft.com/office/drawing/2010/main">
                <a:solidFill>
                  <a:srgbClr val="FFFFFF"/>
                </a:solidFill>
              </a14:hiddenFill>
            </a:ext>
          </a:extLst>
        </p:spPr>
      </p:pic>
      <p:sp>
        <p:nvSpPr>
          <p:cNvPr id="4" name="圓角矩形 3"/>
          <p:cNvSpPr/>
          <p:nvPr/>
        </p:nvSpPr>
        <p:spPr>
          <a:xfrm>
            <a:off x="1063003" y="1340768"/>
            <a:ext cx="6948000" cy="828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zh-TW" alt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四、推動妨害司法公正罪立法</a:t>
            </a:r>
          </a:p>
        </p:txBody>
      </p:sp>
    </p:spTree>
    <p:extLst>
      <p:ext uri="{BB962C8B-B14F-4D97-AF65-F5344CB8AC3E}">
        <p14:creationId xmlns:p14="http://schemas.microsoft.com/office/powerpoint/2010/main" val="241452706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3" presetClass="entr" presetSubtype="32"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plus(out)">
                                      <p:cBhvr>
                                        <p:cTn id="15"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05314" y="166978"/>
            <a:ext cx="758252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壹</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現狀介紹</a:t>
            </a:r>
            <a:r>
              <a:rPr lang="en-US" altLang="zh-TW"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司法改革的進程</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graphicFrame>
        <p:nvGraphicFramePr>
          <p:cNvPr id="2" name="資料庫圖表 1"/>
          <p:cNvGraphicFramePr/>
          <p:nvPr>
            <p:extLst>
              <p:ext uri="{D42A27DB-BD31-4B8C-83A1-F6EECF244321}">
                <p14:modId xmlns:p14="http://schemas.microsoft.com/office/powerpoint/2010/main" val="4277810951"/>
              </p:ext>
            </p:extLst>
          </p:nvPr>
        </p:nvGraphicFramePr>
        <p:xfrm>
          <a:off x="390258" y="2304850"/>
          <a:ext cx="8195773" cy="2978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矩形 2"/>
          <p:cNvSpPr/>
          <p:nvPr/>
        </p:nvSpPr>
        <p:spPr>
          <a:xfrm>
            <a:off x="300777" y="1399523"/>
            <a:ext cx="4134465" cy="523220"/>
          </a:xfrm>
          <a:prstGeom prst="rect">
            <a:avLst/>
          </a:prstGeom>
          <a:noFill/>
        </p:spPr>
        <p:txBody>
          <a:bodyPr wrap="none" lIns="91440" tIns="45720" rIns="91440" bIns="45720">
            <a:spAutoFit/>
          </a:bodyPr>
          <a:lstStyle/>
          <a:p>
            <a:pPr algn="ct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司法改革國是會議</a:t>
            </a:r>
            <a:r>
              <a:rPr lang="zh-TW" altLang="en-US" sz="2800" b="1" dirty="0" smtClean="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３階段</a:t>
            </a:r>
            <a:endParaRPr lang="zh-TW" altLang="en-US" sz="2800"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 name="矩形 4"/>
          <p:cNvSpPr/>
          <p:nvPr/>
        </p:nvSpPr>
        <p:spPr>
          <a:xfrm>
            <a:off x="3250348" y="4526029"/>
            <a:ext cx="2376263"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TW" sz="3200" b="1" cap="none" spc="0" dirty="0" smtClean="0">
                <a:ln w="11430">
                  <a:solidFill>
                    <a:schemeClr val="tx1"/>
                  </a:solidFill>
                </a:ln>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106.02.20</a:t>
            </a:r>
          </a:p>
          <a:p>
            <a:pPr algn="ctr"/>
            <a:r>
              <a:rPr lang="zh-TW" altLang="en-US" sz="3200" b="1" cap="none" spc="0" dirty="0" smtClean="0">
                <a:ln w="11430">
                  <a:solidFill>
                    <a:schemeClr val="tx1"/>
                  </a:solidFill>
                </a:ln>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a:t>
            </a:r>
            <a:endParaRPr lang="en-US" altLang="zh-TW" sz="3200" b="1" cap="none" spc="0" dirty="0" smtClean="0">
              <a:ln w="11430">
                <a:solidFill>
                  <a:schemeClr val="tx1"/>
                </a:solidFill>
              </a:ln>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endParaRPr>
          </a:p>
          <a:p>
            <a:pPr algn="ctr"/>
            <a:r>
              <a:rPr lang="en-US" altLang="zh-TW" sz="3200" b="1" cap="none" spc="0" dirty="0" smtClean="0">
                <a:ln w="11430">
                  <a:solidFill>
                    <a:schemeClr val="tx1"/>
                  </a:solidFill>
                </a:ln>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106.05</a:t>
            </a:r>
            <a:endParaRPr lang="zh-TW" altLang="en-US" sz="3200" b="1" cap="none" spc="0" dirty="0">
              <a:ln w="11430">
                <a:solidFill>
                  <a:schemeClr val="tx1"/>
                </a:solidFill>
              </a:ln>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endParaRPr>
          </a:p>
        </p:txBody>
      </p:sp>
      <p:sp>
        <p:nvSpPr>
          <p:cNvPr id="38" name="矩形 37"/>
          <p:cNvSpPr/>
          <p:nvPr/>
        </p:nvSpPr>
        <p:spPr>
          <a:xfrm>
            <a:off x="6281378" y="4483974"/>
            <a:ext cx="2331377"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TW" sz="3200" b="1" cap="none" spc="0" dirty="0" smtClean="0">
                <a:ln w="11430">
                  <a:solidFill>
                    <a:schemeClr val="tx1"/>
                  </a:solidFill>
                </a:ln>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106.06 </a:t>
            </a:r>
            <a:r>
              <a:rPr lang="zh-TW" altLang="en-US" sz="3200" b="1" cap="none" spc="0" dirty="0" smtClean="0">
                <a:ln w="11430">
                  <a:solidFill>
                    <a:schemeClr val="tx1"/>
                  </a:solidFill>
                </a:ln>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底</a:t>
            </a:r>
            <a:endParaRPr lang="en-US" altLang="zh-TW" sz="3200" b="1" cap="none" spc="0" dirty="0" smtClean="0">
              <a:ln w="11430">
                <a:solidFill>
                  <a:schemeClr val="tx1"/>
                </a:solidFill>
              </a:ln>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endParaRPr>
          </a:p>
          <a:p>
            <a:pPr algn="ctr"/>
            <a:r>
              <a:rPr lang="en-US" altLang="zh-TW" sz="3200" b="1" dirty="0" smtClean="0">
                <a:ln w="11430">
                  <a:solidFill>
                    <a:schemeClr val="tx1"/>
                  </a:solidFill>
                </a:ln>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(2</a:t>
            </a:r>
            <a:r>
              <a:rPr lang="zh-TW" altLang="en-US" sz="3200" b="1" dirty="0" smtClean="0">
                <a:ln w="11430">
                  <a:solidFill>
                    <a:schemeClr val="tx1"/>
                  </a:solidFill>
                </a:ln>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日</a:t>
            </a:r>
            <a:r>
              <a:rPr lang="en-US" altLang="zh-TW" sz="3200" b="1" dirty="0" smtClean="0">
                <a:ln w="11430">
                  <a:solidFill>
                    <a:schemeClr val="tx1"/>
                  </a:solidFill>
                </a:ln>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a:t>
            </a:r>
            <a:endParaRPr lang="zh-TW" altLang="en-US" sz="3200" b="1" cap="none" spc="0" dirty="0">
              <a:ln w="11430">
                <a:solidFill>
                  <a:schemeClr val="tx1"/>
                </a:solidFill>
              </a:ln>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endParaRPr>
          </a:p>
        </p:txBody>
      </p:sp>
      <p:sp>
        <p:nvSpPr>
          <p:cNvPr id="8" name="投影片編號版面配置區 7"/>
          <p:cNvSpPr>
            <a:spLocks noGrp="1"/>
          </p:cNvSpPr>
          <p:nvPr>
            <p:ph type="sldNum" sz="quarter" idx="12"/>
          </p:nvPr>
        </p:nvSpPr>
        <p:spPr/>
        <p:txBody>
          <a:bodyPr/>
          <a:lstStyle/>
          <a:p>
            <a:fld id="{E30EDF99-99E5-4DA4-A5DD-11B125906090}" type="slidenum">
              <a:rPr lang="zh-TW" altLang="en-US" smtClean="0"/>
              <a:pPr/>
              <a:t>3</a:t>
            </a:fld>
            <a:endParaRPr lang="zh-TW" altLang="en-US"/>
          </a:p>
        </p:txBody>
      </p:sp>
    </p:spTree>
    <p:extLst>
      <p:ext uri="{BB962C8B-B14F-4D97-AF65-F5344CB8AC3E}">
        <p14:creationId xmlns:p14="http://schemas.microsoft.com/office/powerpoint/2010/main" val="280680597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2" presetClass="entr" presetSubtype="8" fill="hold" grpId="0" nodeType="afterEffect">
                                  <p:stCondLst>
                                    <p:cond delay="0"/>
                                  </p:stCondLst>
                                  <p:childTnLst>
                                    <p:set>
                                      <p:cBhvr>
                                        <p:cTn id="12" dur="1" fill="hold">
                                          <p:stCondLst>
                                            <p:cond delay="0"/>
                                          </p:stCondLst>
                                        </p:cTn>
                                        <p:tgtEl>
                                          <p:spTgt spid="2">
                                            <p:graphicEl>
                                              <a:dgm id="{8DCE9E6B-2CA0-4E6E-9083-D8E1F264E316}"/>
                                            </p:graphicEl>
                                          </p:spTgt>
                                        </p:tgtEl>
                                        <p:attrNameLst>
                                          <p:attrName>style.visibility</p:attrName>
                                        </p:attrNameLst>
                                      </p:cBhvr>
                                      <p:to>
                                        <p:strVal val="visible"/>
                                      </p:to>
                                    </p:set>
                                    <p:anim calcmode="lin" valueType="num">
                                      <p:cBhvr additive="base">
                                        <p:cTn id="13" dur="500" fill="hold"/>
                                        <p:tgtEl>
                                          <p:spTgt spid="2">
                                            <p:graphicEl>
                                              <a:dgm id="{8DCE9E6B-2CA0-4E6E-9083-D8E1F264E316}"/>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8DCE9E6B-2CA0-4E6E-9083-D8E1F264E316}"/>
                                            </p:graphicEl>
                                          </p:spTgt>
                                        </p:tgtEl>
                                        <p:attrNameLst>
                                          <p:attrName>ppt_y</p:attrName>
                                        </p:attrNameLst>
                                      </p:cBhvr>
                                      <p:tavLst>
                                        <p:tav tm="0">
                                          <p:val>
                                            <p:strVal val="#ppt_y"/>
                                          </p:val>
                                        </p:tav>
                                        <p:tav tm="100000">
                                          <p:val>
                                            <p:strVal val="#ppt_y"/>
                                          </p:val>
                                        </p:tav>
                                      </p:tavLst>
                                    </p:anim>
                                  </p:childTnLst>
                                </p:cTn>
                              </p:par>
                            </p:childTnLst>
                          </p:cTn>
                        </p:par>
                        <p:par>
                          <p:cTn id="15" fill="hold">
                            <p:stCondLst>
                              <p:cond delay="750"/>
                            </p:stCondLst>
                            <p:childTnLst>
                              <p:par>
                                <p:cTn id="16" presetID="2" presetClass="entr" presetSubtype="8" fill="hold" grpId="0" nodeType="afterEffect">
                                  <p:stCondLst>
                                    <p:cond delay="0"/>
                                  </p:stCondLst>
                                  <p:childTnLst>
                                    <p:set>
                                      <p:cBhvr>
                                        <p:cTn id="17" dur="1" fill="hold">
                                          <p:stCondLst>
                                            <p:cond delay="0"/>
                                          </p:stCondLst>
                                        </p:cTn>
                                        <p:tgtEl>
                                          <p:spTgt spid="2">
                                            <p:graphicEl>
                                              <a:dgm id="{F2927E3A-2CD2-40FF-9818-61A6F9D563FF}"/>
                                            </p:graphicEl>
                                          </p:spTgt>
                                        </p:tgtEl>
                                        <p:attrNameLst>
                                          <p:attrName>style.visibility</p:attrName>
                                        </p:attrNameLst>
                                      </p:cBhvr>
                                      <p:to>
                                        <p:strVal val="visible"/>
                                      </p:to>
                                    </p:set>
                                    <p:anim calcmode="lin" valueType="num">
                                      <p:cBhvr additive="base">
                                        <p:cTn id="18" dur="500" fill="hold"/>
                                        <p:tgtEl>
                                          <p:spTgt spid="2">
                                            <p:graphicEl>
                                              <a:dgm id="{F2927E3A-2CD2-40FF-9818-61A6F9D563FF}"/>
                                            </p:graphic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graphicEl>
                                              <a:dgm id="{F2927E3A-2CD2-40FF-9818-61A6F9D563FF}"/>
                                            </p:graphicEl>
                                          </p:spTgt>
                                        </p:tgtEl>
                                        <p:attrNameLst>
                                          <p:attrName>ppt_y</p:attrName>
                                        </p:attrNameLst>
                                      </p:cBhvr>
                                      <p:tavLst>
                                        <p:tav tm="0">
                                          <p:val>
                                            <p:strVal val="#ppt_y"/>
                                          </p:val>
                                        </p:tav>
                                        <p:tav tm="100000">
                                          <p:val>
                                            <p:strVal val="#ppt_y"/>
                                          </p:val>
                                        </p:tav>
                                      </p:tavLst>
                                    </p:anim>
                                  </p:childTnLst>
                                </p:cTn>
                              </p:par>
                            </p:childTnLst>
                          </p:cTn>
                        </p:par>
                        <p:par>
                          <p:cTn id="20" fill="hold">
                            <p:stCondLst>
                              <p:cond delay="1250"/>
                            </p:stCondLst>
                            <p:childTnLst>
                              <p:par>
                                <p:cTn id="21" presetID="2" presetClass="entr" presetSubtype="8" fill="hold" grpId="0" nodeType="afterEffect">
                                  <p:stCondLst>
                                    <p:cond delay="0"/>
                                  </p:stCondLst>
                                  <p:childTnLst>
                                    <p:set>
                                      <p:cBhvr>
                                        <p:cTn id="22" dur="1" fill="hold">
                                          <p:stCondLst>
                                            <p:cond delay="0"/>
                                          </p:stCondLst>
                                        </p:cTn>
                                        <p:tgtEl>
                                          <p:spTgt spid="2">
                                            <p:graphicEl>
                                              <a:dgm id="{BC5D6AB5-E912-4404-B344-E94066F6758F}"/>
                                            </p:graphicEl>
                                          </p:spTgt>
                                        </p:tgtEl>
                                        <p:attrNameLst>
                                          <p:attrName>style.visibility</p:attrName>
                                        </p:attrNameLst>
                                      </p:cBhvr>
                                      <p:to>
                                        <p:strVal val="visible"/>
                                      </p:to>
                                    </p:set>
                                    <p:anim calcmode="lin" valueType="num">
                                      <p:cBhvr additive="base">
                                        <p:cTn id="23" dur="500" fill="hold"/>
                                        <p:tgtEl>
                                          <p:spTgt spid="2">
                                            <p:graphicEl>
                                              <a:dgm id="{BC5D6AB5-E912-4404-B344-E94066F6758F}"/>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graphicEl>
                                              <a:dgm id="{BC5D6AB5-E912-4404-B344-E94066F6758F}"/>
                                            </p:graphicEl>
                                          </p:spTgt>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2" presetClass="entr" presetSubtype="8" fill="hold" grpId="0" nodeType="afterEffect">
                                  <p:stCondLst>
                                    <p:cond delay="0"/>
                                  </p:stCondLst>
                                  <p:childTnLst>
                                    <p:set>
                                      <p:cBhvr>
                                        <p:cTn id="27" dur="1" fill="hold">
                                          <p:stCondLst>
                                            <p:cond delay="0"/>
                                          </p:stCondLst>
                                        </p:cTn>
                                        <p:tgtEl>
                                          <p:spTgt spid="2">
                                            <p:graphicEl>
                                              <a:dgm id="{3DE59CA3-0C0A-48CE-B4C9-4E22CDA34C15}"/>
                                            </p:graphicEl>
                                          </p:spTgt>
                                        </p:tgtEl>
                                        <p:attrNameLst>
                                          <p:attrName>style.visibility</p:attrName>
                                        </p:attrNameLst>
                                      </p:cBhvr>
                                      <p:to>
                                        <p:strVal val="visible"/>
                                      </p:to>
                                    </p:set>
                                    <p:anim calcmode="lin" valueType="num">
                                      <p:cBhvr additive="base">
                                        <p:cTn id="28" dur="500" fill="hold"/>
                                        <p:tgtEl>
                                          <p:spTgt spid="2">
                                            <p:graphicEl>
                                              <a:dgm id="{3DE59CA3-0C0A-48CE-B4C9-4E22CDA34C15}"/>
                                            </p:graphic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2">
                                            <p:graphicEl>
                                              <a:dgm id="{3DE59CA3-0C0A-48CE-B4C9-4E22CDA34C15}"/>
                                            </p:graphicEl>
                                          </p:spTgt>
                                        </p:tgtEl>
                                        <p:attrNameLst>
                                          <p:attrName>ppt_y</p:attrName>
                                        </p:attrNameLst>
                                      </p:cBhvr>
                                      <p:tavLst>
                                        <p:tav tm="0">
                                          <p:val>
                                            <p:strVal val="#ppt_y"/>
                                          </p:val>
                                        </p:tav>
                                        <p:tav tm="100000">
                                          <p:val>
                                            <p:strVal val="#ppt_y"/>
                                          </p:val>
                                        </p:tav>
                                      </p:tavLst>
                                    </p:anim>
                                  </p:childTnLst>
                                </p:cTn>
                              </p:par>
                            </p:childTnLst>
                          </p:cTn>
                        </p:par>
                        <p:par>
                          <p:cTn id="30" fill="hold">
                            <p:stCondLst>
                              <p:cond delay="2250"/>
                            </p:stCondLst>
                            <p:childTnLst>
                              <p:par>
                                <p:cTn id="31" presetID="2" presetClass="entr" presetSubtype="8" fill="hold" grpId="0" nodeType="afterEffect">
                                  <p:stCondLst>
                                    <p:cond delay="0"/>
                                  </p:stCondLst>
                                  <p:childTnLst>
                                    <p:set>
                                      <p:cBhvr>
                                        <p:cTn id="32" dur="1" fill="hold">
                                          <p:stCondLst>
                                            <p:cond delay="0"/>
                                          </p:stCondLst>
                                        </p:cTn>
                                        <p:tgtEl>
                                          <p:spTgt spid="2">
                                            <p:graphicEl>
                                              <a:dgm id="{C0577926-FBE9-4D36-BD23-F0996F7A362D}"/>
                                            </p:graphicEl>
                                          </p:spTgt>
                                        </p:tgtEl>
                                        <p:attrNameLst>
                                          <p:attrName>style.visibility</p:attrName>
                                        </p:attrNameLst>
                                      </p:cBhvr>
                                      <p:to>
                                        <p:strVal val="visible"/>
                                      </p:to>
                                    </p:set>
                                    <p:anim calcmode="lin" valueType="num">
                                      <p:cBhvr additive="base">
                                        <p:cTn id="33" dur="500" fill="hold"/>
                                        <p:tgtEl>
                                          <p:spTgt spid="2">
                                            <p:graphicEl>
                                              <a:dgm id="{C0577926-FBE9-4D36-BD23-F0996F7A362D}"/>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graphicEl>
                                              <a:dgm id="{C0577926-FBE9-4D36-BD23-F0996F7A362D}"/>
                                            </p:graphicEl>
                                          </p:spTgt>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47"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250"/>
                                        <p:tgtEl>
                                          <p:spTgt spid="5"/>
                                        </p:tgtEl>
                                      </p:cBhvr>
                                    </p:animEffect>
                                    <p:anim calcmode="lin" valueType="num">
                                      <p:cBhvr>
                                        <p:cTn id="39" dur="250" fill="hold"/>
                                        <p:tgtEl>
                                          <p:spTgt spid="5"/>
                                        </p:tgtEl>
                                        <p:attrNameLst>
                                          <p:attrName>ppt_x</p:attrName>
                                        </p:attrNameLst>
                                      </p:cBhvr>
                                      <p:tavLst>
                                        <p:tav tm="0">
                                          <p:val>
                                            <p:strVal val="#ppt_x"/>
                                          </p:val>
                                        </p:tav>
                                        <p:tav tm="100000">
                                          <p:val>
                                            <p:strVal val="#ppt_x"/>
                                          </p:val>
                                        </p:tav>
                                      </p:tavLst>
                                    </p:anim>
                                    <p:anim calcmode="lin" valueType="num">
                                      <p:cBhvr>
                                        <p:cTn id="40" dur="250" fill="hold"/>
                                        <p:tgtEl>
                                          <p:spTgt spid="5"/>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7"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250"/>
                                        <p:tgtEl>
                                          <p:spTgt spid="38"/>
                                        </p:tgtEl>
                                      </p:cBhvr>
                                    </p:animEffect>
                                    <p:anim calcmode="lin" valueType="num">
                                      <p:cBhvr>
                                        <p:cTn id="45" dur="250" fill="hold"/>
                                        <p:tgtEl>
                                          <p:spTgt spid="38"/>
                                        </p:tgtEl>
                                        <p:attrNameLst>
                                          <p:attrName>ppt_x</p:attrName>
                                        </p:attrNameLst>
                                      </p:cBhvr>
                                      <p:tavLst>
                                        <p:tav tm="0">
                                          <p:val>
                                            <p:strVal val="#ppt_x"/>
                                          </p:val>
                                        </p:tav>
                                        <p:tav tm="100000">
                                          <p:val>
                                            <p:strVal val="#ppt_x"/>
                                          </p:val>
                                        </p:tav>
                                      </p:tavLst>
                                    </p:anim>
                                    <p:anim calcmode="lin" valueType="num">
                                      <p:cBhvr>
                                        <p:cTn id="46" dur="25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P spid="3" grpId="0"/>
      <p:bldP spid="5"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05314" y="166978"/>
            <a:ext cx="4296190"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肆</a:t>
            </a:r>
            <a:r>
              <a:rPr lang="zh-TW" altLang="en-US" sz="3200" b="1"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結語</a:t>
            </a:r>
            <a:r>
              <a:rPr lang="en-US" altLang="zh-TW" sz="3200" b="1" dirty="0" smtClean="0">
                <a:ln w="11430">
                  <a:solidFill>
                    <a:srgbClr val="C00000"/>
                  </a:solidFill>
                </a:ln>
                <a:solidFill>
                  <a:srgbClr val="660033"/>
                </a:solidFill>
                <a:effectLst>
                  <a:outerShdw blurRad="76200" dist="50800" dir="5400000" algn="tl" rotWithShape="0">
                    <a:srgbClr val="000000">
                      <a:alpha val="65000"/>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&amp;</a:t>
            </a:r>
            <a:r>
              <a:rPr lang="zh-TW" altLang="en-US" sz="4800" b="1"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討論</a:t>
            </a: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30</a:t>
            </a:fld>
            <a:endParaRPr lang="zh-TW" altLang="en-US"/>
          </a:p>
        </p:txBody>
      </p:sp>
      <p:grpSp>
        <p:nvGrpSpPr>
          <p:cNvPr id="3" name="群組 2"/>
          <p:cNvGrpSpPr/>
          <p:nvPr/>
        </p:nvGrpSpPr>
        <p:grpSpPr>
          <a:xfrm>
            <a:off x="1187624" y="2708920"/>
            <a:ext cx="6192688" cy="3384376"/>
            <a:chOff x="1187624" y="2708920"/>
            <a:chExt cx="6192688" cy="3384376"/>
          </a:xfrm>
        </p:grpSpPr>
        <p:pic>
          <p:nvPicPr>
            <p:cNvPr id="12" name="Picture 2" descr="E:\My Pictures-106.3.10止\網頁素材\司法獨立\質問回答.jpg"/>
            <p:cNvPicPr>
              <a:picLocks noChangeAspect="1" noChangeArrowheads="1"/>
            </p:cNvPicPr>
            <p:nvPr/>
          </p:nvPicPr>
          <p:blipFill rotWithShape="1">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r="2837" b="7181"/>
            <a:stretch/>
          </p:blipFill>
          <p:spPr bwMode="auto">
            <a:xfrm>
              <a:off x="1187624" y="2708920"/>
              <a:ext cx="6192688"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E:\My Pictures-106.3.10止\網頁素材\司法獨立\qmark1-1.jpg"/>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36282" b="82655" l="5483" r="49349"/>
                      </a14:imgEffect>
                      <a14:imgEffect>
                        <a14:colorTemperature colorTemp="11200"/>
                      </a14:imgEffect>
                    </a14:imgLayer>
                  </a14:imgProps>
                </a:ext>
                <a:ext uri="{28A0092B-C50C-407E-A947-70E740481C1C}">
                  <a14:useLocalDpi xmlns:a14="http://schemas.microsoft.com/office/drawing/2010/main" val="0"/>
                </a:ext>
              </a:extLst>
            </a:blip>
            <a:srcRect t="30485" r="45168" b="11549"/>
            <a:stretch/>
          </p:blipFill>
          <p:spPr bwMode="auto">
            <a:xfrm>
              <a:off x="2192354" y="3645024"/>
              <a:ext cx="2776129" cy="19830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30736894"/>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E30EDF99-99E5-4DA4-A5DD-11B125906090}" type="slidenum">
              <a:rPr lang="zh-TW" altLang="en-US" smtClean="0"/>
              <a:pPr/>
              <a:t>31</a:t>
            </a:fld>
            <a:endParaRPr lang="zh-TW" altLang="en-US"/>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536" y="-99392"/>
            <a:ext cx="4752529"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圖片 7"/>
          <p:cNvPicPr>
            <a:picLocks noChangeAspect="1"/>
          </p:cNvPicPr>
          <p:nvPr/>
        </p:nvPicPr>
        <p:blipFill>
          <a:blip r:embed="rId3">
            <a:clrChange>
              <a:clrFrom>
                <a:srgbClr val="F5F5F5"/>
              </a:clrFrom>
              <a:clrTo>
                <a:srgbClr val="F5F5F5">
                  <a:alpha val="0"/>
                </a:srgbClr>
              </a:clrTo>
            </a:clrChange>
          </a:blip>
          <a:srcRect/>
          <a:stretch>
            <a:fillRect/>
          </a:stretch>
        </p:blipFill>
        <p:spPr bwMode="auto">
          <a:xfrm>
            <a:off x="2595398" y="3861048"/>
            <a:ext cx="3809189" cy="3017862"/>
          </a:xfrm>
          <a:prstGeom prst="rect">
            <a:avLst/>
          </a:prstGeom>
          <a:noFill/>
          <a:ln w="9525">
            <a:noFill/>
            <a:miter lim="800000"/>
            <a:headEnd/>
            <a:tailEnd/>
          </a:ln>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584" y="904200"/>
            <a:ext cx="9577063" cy="468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74280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05314" y="166978"/>
            <a:ext cx="758252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壹</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現狀介紹</a:t>
            </a:r>
            <a:r>
              <a:rPr lang="en-US" altLang="zh-TW"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司法改革的進程</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3" name="矩形 2"/>
          <p:cNvSpPr/>
          <p:nvPr/>
        </p:nvSpPr>
        <p:spPr>
          <a:xfrm>
            <a:off x="323527" y="1264597"/>
            <a:ext cx="4134465" cy="523220"/>
          </a:xfrm>
          <a:prstGeom prst="rect">
            <a:avLst/>
          </a:prstGeom>
          <a:noFill/>
        </p:spPr>
        <p:txBody>
          <a:bodyPr wrap="none" lIns="91440" tIns="45720" rIns="91440" bIns="45720">
            <a:spAutoFit/>
          </a:bodyPr>
          <a:lstStyle/>
          <a:p>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一、意見徵集與彙整階段</a:t>
            </a:r>
            <a:endPar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矩形 7"/>
          <p:cNvSpPr/>
          <p:nvPr/>
        </p:nvSpPr>
        <p:spPr>
          <a:xfrm>
            <a:off x="402258" y="1775247"/>
            <a:ext cx="7582242" cy="4490973"/>
          </a:xfrm>
          <a:prstGeom prst="rect">
            <a:avLst/>
          </a:prstGeom>
        </p:spPr>
        <p:txBody>
          <a:bodyPr wrap="square">
            <a:spAutoFit/>
          </a:bodyPr>
          <a:lstStyle/>
          <a:p>
            <a:pPr marL="342900" indent="-342900">
              <a:lnSpc>
                <a:spcPts val="3500"/>
              </a:lnSpc>
              <a:buClr>
                <a:srgbClr val="FF6600"/>
              </a:buClr>
              <a:buFont typeface="Wingdings" panose="05000000000000000000" pitchFamily="2" charset="2"/>
              <a:buChar char="p"/>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意見蒐集</a:t>
            </a:r>
            <a:endPar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76000" lvl="1" indent="-180000">
              <a:lnSpc>
                <a:spcPts val="28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司改訴求→</a:t>
            </a:r>
            <a:r>
              <a:rPr lang="zh-TW" altLang="en-US" sz="20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全民參與→向一般民眾蒐集司改建言</a:t>
            </a:r>
            <a:endParaRPr lang="en-US" altLang="zh-TW" sz="20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76000" lvl="1" indent="-180000">
              <a:lnSpc>
                <a:spcPts val="28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總統府架設網站：網路方式蒐集</a:t>
            </a:r>
            <a:endParaRPr lang="en-US" altLang="zh-TW" sz="2000" dirty="0" smtClean="0">
              <a:latin typeface="微軟正黑體" panose="020B0604030504040204" pitchFamily="34" charset="-120"/>
              <a:ea typeface="微軟正黑體" panose="020B0604030504040204" pitchFamily="34" charset="-120"/>
            </a:endParaRPr>
          </a:p>
          <a:p>
            <a:pPr marL="576000" lvl="1" indent="-180000">
              <a:lnSpc>
                <a:spcPts val="28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設立專屬收件窗口：收受民眾郵寄書面意見</a:t>
            </a:r>
            <a:endParaRPr lang="en-US" altLang="zh-TW" sz="2000" dirty="0" smtClean="0">
              <a:latin typeface="微軟正黑體" panose="020B0604030504040204" pitchFamily="34" charset="-120"/>
              <a:ea typeface="微軟正黑體" panose="020B0604030504040204" pitchFamily="34" charset="-120"/>
            </a:endParaRPr>
          </a:p>
          <a:p>
            <a:pPr marL="576000" lvl="1" indent="-180000">
              <a:lnSpc>
                <a:spcPts val="28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法扶各分會開設專線：接受民眾預約</a:t>
            </a:r>
          </a:p>
          <a:p>
            <a:pPr marL="342900" indent="-342900">
              <a:lnSpc>
                <a:spcPts val="3500"/>
              </a:lnSpc>
              <a:buClr>
                <a:srgbClr val="FF6600"/>
              </a:buClr>
              <a:buFont typeface="Wingdings" panose="05000000000000000000" pitchFamily="2" charset="2"/>
              <a:buChar char="p"/>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籌備委員會籌備委員</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(17</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位</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576000" indent="-180000">
              <a:lnSpc>
                <a:spcPts val="28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討論議題之分組</a:t>
            </a:r>
            <a:endParaRPr lang="en-US" altLang="zh-TW" sz="2000" dirty="0" smtClean="0">
              <a:latin typeface="微軟正黑體" panose="020B0604030504040204" pitchFamily="34" charset="-120"/>
              <a:ea typeface="微軟正黑體" panose="020B0604030504040204" pitchFamily="34" charset="-120"/>
            </a:endParaRPr>
          </a:p>
          <a:p>
            <a:pPr marL="576000" indent="-180000">
              <a:lnSpc>
                <a:spcPts val="28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決定哪些議題可以進入分組會議</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ts val="3500"/>
              </a:lnSpc>
              <a:buClr>
                <a:srgbClr val="FF6600"/>
              </a:buClr>
              <a:buFont typeface="Wingdings" panose="05000000000000000000" pitchFamily="2" charset="2"/>
              <a:buChar char="p"/>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進入分組會議討論之議題，</a:t>
            </a:r>
            <a:endPar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24000" lvl="1">
              <a:lnSpc>
                <a:spcPts val="3500"/>
              </a:lnSpc>
              <a:buClr>
                <a:srgbClr val="FF6600"/>
              </a:buClr>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均號稱是從民眾建議中蒐集</a:t>
            </a:r>
            <a:endPar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24000" lvl="1">
              <a:lnSpc>
                <a:spcPts val="3500"/>
              </a:lnSpc>
              <a:buClr>
                <a:srgbClr val="FF6600"/>
              </a:buClr>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歸納而來。</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 name="投影片編號版面配置區 8"/>
          <p:cNvSpPr>
            <a:spLocks noGrp="1"/>
          </p:cNvSpPr>
          <p:nvPr>
            <p:ph type="sldNum" sz="quarter" idx="12"/>
          </p:nvPr>
        </p:nvSpPr>
        <p:spPr/>
        <p:txBody>
          <a:bodyPr/>
          <a:lstStyle/>
          <a:p>
            <a:fld id="{E30EDF99-99E5-4DA4-A5DD-11B125906090}" type="slidenum">
              <a:rPr lang="zh-TW" altLang="en-US" smtClean="0"/>
              <a:pPr/>
              <a:t>4</a:t>
            </a:fld>
            <a:endParaRPr lang="zh-TW" altLang="en-US"/>
          </a:p>
        </p:txBody>
      </p:sp>
      <p:pic>
        <p:nvPicPr>
          <p:cNvPr id="12" name="圖片 1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r="12581" b="21809"/>
          <a:stretch/>
        </p:blipFill>
        <p:spPr>
          <a:xfrm>
            <a:off x="5018027" y="3789040"/>
            <a:ext cx="3790772" cy="26608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5669337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6" presetClass="entr" presetSubtype="32"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out)">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05314" y="166978"/>
            <a:ext cx="758252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壹</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現狀介紹</a:t>
            </a:r>
            <a:r>
              <a:rPr lang="en-US" altLang="zh-TW"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司法改革的進程</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9" name="矩形 8"/>
          <p:cNvSpPr/>
          <p:nvPr/>
        </p:nvSpPr>
        <p:spPr>
          <a:xfrm>
            <a:off x="323527" y="1264597"/>
            <a:ext cx="3057247" cy="523220"/>
          </a:xfrm>
          <a:prstGeom prst="rect">
            <a:avLst/>
          </a:prstGeom>
          <a:noFill/>
        </p:spPr>
        <p:txBody>
          <a:bodyPr wrap="none" lIns="91440" tIns="45720" rIns="91440" bIns="45720">
            <a:spAutoFit/>
          </a:bodyPr>
          <a:lstStyle/>
          <a:p>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二、分組會議階段</a:t>
            </a:r>
            <a:endPar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aphicFrame>
        <p:nvGraphicFramePr>
          <p:cNvPr id="2" name="資料庫圖表 1"/>
          <p:cNvGraphicFramePr/>
          <p:nvPr>
            <p:extLst>
              <p:ext uri="{D42A27DB-BD31-4B8C-83A1-F6EECF244321}">
                <p14:modId xmlns:p14="http://schemas.microsoft.com/office/powerpoint/2010/main" val="3322330322"/>
              </p:ext>
            </p:extLst>
          </p:nvPr>
        </p:nvGraphicFramePr>
        <p:xfrm>
          <a:off x="3491880" y="1830674"/>
          <a:ext cx="61926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矩形 2"/>
          <p:cNvSpPr/>
          <p:nvPr/>
        </p:nvSpPr>
        <p:spPr>
          <a:xfrm>
            <a:off x="349693" y="2708920"/>
            <a:ext cx="3936762" cy="3365793"/>
          </a:xfrm>
          <a:prstGeom prst="rect">
            <a:avLst/>
          </a:prstGeom>
        </p:spPr>
        <p:txBody>
          <a:bodyPr wrap="square">
            <a:spAutoFit/>
          </a:bodyPr>
          <a:lstStyle/>
          <a:p>
            <a:pPr marL="285750" indent="-285750">
              <a:lnSpc>
                <a:spcPts val="3700"/>
              </a:lnSpc>
              <a:buClr>
                <a:srgbClr val="FF6600"/>
              </a:buClr>
              <a:buFont typeface="Wingdings" panose="05000000000000000000" pitchFamily="2" charset="2"/>
              <a:buChar char="p"/>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分組會議委員為</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20</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a:t>
            </a:r>
            <a:endPar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85750" indent="-285750">
              <a:lnSpc>
                <a:spcPts val="3700"/>
              </a:lnSpc>
              <a:buClr>
                <a:srgbClr val="FF6600"/>
              </a:buClr>
              <a:buFont typeface="Wingdings" panose="05000000000000000000" pitchFamily="2" charset="2"/>
              <a:buChar char="p"/>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議案若要通過，必須有</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票以上（超過</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分之</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85750" indent="-285750">
              <a:lnSpc>
                <a:spcPts val="3700"/>
              </a:lnSpc>
              <a:buClr>
                <a:srgbClr val="FF6600"/>
              </a:buClr>
              <a:buFont typeface="Wingdings" panose="05000000000000000000" pitchFamily="2" charset="2"/>
              <a:buChar char="p"/>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每個分組均需至少召開</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次會議，必要時會加開，目前各分組均已召開</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次會議。</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矩形 3"/>
          <p:cNvSpPr/>
          <p:nvPr/>
        </p:nvSpPr>
        <p:spPr>
          <a:xfrm>
            <a:off x="349693" y="1790377"/>
            <a:ext cx="5064207" cy="900246"/>
          </a:xfrm>
          <a:prstGeom prst="rect">
            <a:avLst/>
          </a:prstGeom>
        </p:spPr>
        <p:txBody>
          <a:bodyPr wrap="none">
            <a:spAutoFit/>
          </a:bodyPr>
          <a:lstStyle/>
          <a:p>
            <a:pPr marL="285750" lvl="0" indent="-285750">
              <a:lnSpc>
                <a:spcPct val="150000"/>
              </a:lnSpc>
              <a:buClr>
                <a:srgbClr val="FF6600"/>
              </a:buClr>
              <a:buFont typeface="Wingdings" panose="05000000000000000000" pitchFamily="2" charset="2"/>
              <a:buChar char="p"/>
            </a:pPr>
            <a:r>
              <a:rPr lang="zh-TW" altLang="en-US" sz="24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分組</a:t>
            </a:r>
            <a:r>
              <a:rPr lang="zh-TW" altLang="en-US" sz="2400" b="1" dirty="0" smtClean="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議題</a:t>
            </a:r>
            <a:endParaRPr lang="en-US" altLang="zh-TW" sz="2400" b="1" dirty="0" smtClean="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24000" lvl="1">
              <a:lnSpc>
                <a:spcPct val="150000"/>
              </a:lnSpc>
              <a:buClr>
                <a:srgbClr val="FF6600"/>
              </a:buClr>
            </a:pPr>
            <a:r>
              <a:rPr lang="en-US" altLang="zh-TW" sz="1100" b="1" u="sng" dirty="0" smtClean="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hlinkClick r:id="rId7"/>
              </a:rPr>
              <a:t>http</a:t>
            </a:r>
            <a:r>
              <a:rPr lang="en-US" altLang="zh-TW" sz="1100" b="1" u="sng"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hlinkClick r:id="rId7"/>
              </a:rPr>
              <a:t>://</a:t>
            </a:r>
            <a:r>
              <a:rPr lang="en-US" altLang="zh-TW" sz="1100" b="1" u="sng" dirty="0" smtClean="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hlinkClick r:id="rId7"/>
              </a:rPr>
              <a:t>www.president.gov.tw/portals/</a:t>
            </a:r>
            <a:r>
              <a:rPr lang="en-US" altLang="zh-TW" sz="1100" b="1" u="sng" dirty="0" smtClean="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0/download/1060217P-2.pdf</a:t>
            </a:r>
            <a:endParaRPr lang="en-US" altLang="zh-TW" sz="3600" b="1" u="sng"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fld id="{E30EDF99-99E5-4DA4-A5DD-11B125906090}" type="slidenum">
              <a:rPr lang="zh-TW" altLang="en-US" smtClean="0"/>
              <a:pPr/>
              <a:t>5</a:t>
            </a:fld>
            <a:endParaRPr lang="zh-TW" altLang="en-US"/>
          </a:p>
        </p:txBody>
      </p:sp>
    </p:spTree>
    <p:extLst>
      <p:ext uri="{BB962C8B-B14F-4D97-AF65-F5344CB8AC3E}">
        <p14:creationId xmlns:p14="http://schemas.microsoft.com/office/powerpoint/2010/main" val="165758890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6" presetClass="entr" presetSubtype="3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out)">
                                      <p:cBhvr>
                                        <p:cTn id="19" dur="1000"/>
                                        <p:tgtEl>
                                          <p:spTgt spid="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anim calcmode="lin" valueType="num">
                                      <p:cBhvr>
                                        <p:cTn id="2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2" grpId="0">
        <p:bldAsOne/>
      </p:bldGraphic>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05314" y="166978"/>
            <a:ext cx="758252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壹</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現狀介紹</a:t>
            </a:r>
            <a:r>
              <a:rPr lang="en-US" altLang="zh-TW"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司法改革的進程</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9" name="矩形 8"/>
          <p:cNvSpPr/>
          <p:nvPr/>
        </p:nvSpPr>
        <p:spPr>
          <a:xfrm>
            <a:off x="323527" y="1264597"/>
            <a:ext cx="3057247" cy="523220"/>
          </a:xfrm>
          <a:prstGeom prst="rect">
            <a:avLst/>
          </a:prstGeom>
          <a:noFill/>
        </p:spPr>
        <p:txBody>
          <a:bodyPr wrap="none" lIns="91440" tIns="45720" rIns="91440" bIns="45720">
            <a:spAutoFit/>
          </a:bodyPr>
          <a:lstStyle/>
          <a:p>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三、總結會議階段</a:t>
            </a:r>
            <a:endPar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6</a:t>
            </a:fld>
            <a:endParaRPr lang="zh-TW" altLang="en-US"/>
          </a:p>
        </p:txBody>
      </p:sp>
      <p:sp>
        <p:nvSpPr>
          <p:cNvPr id="3" name="矩形 2"/>
          <p:cNvSpPr/>
          <p:nvPr/>
        </p:nvSpPr>
        <p:spPr>
          <a:xfrm>
            <a:off x="389643" y="1784934"/>
            <a:ext cx="8189297" cy="3547125"/>
          </a:xfrm>
          <a:prstGeom prst="rect">
            <a:avLst/>
          </a:prstGeom>
        </p:spPr>
        <p:txBody>
          <a:bodyPr wrap="square">
            <a:spAutoFit/>
          </a:bodyPr>
          <a:lstStyle/>
          <a:p>
            <a:pPr marL="342900" indent="-342900">
              <a:lnSpc>
                <a:spcPct val="150000"/>
              </a:lnSpc>
              <a:buClr>
                <a:schemeClr val="accent6">
                  <a:lumMod val="75000"/>
                </a:schemeClr>
              </a:buClr>
              <a:buFont typeface="Wingdings" panose="05000000000000000000" pitchFamily="2" charset="2"/>
              <a:buChar char="p"/>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總統親自主持</a:t>
            </a:r>
            <a:endPar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0000" indent="-180000">
              <a:lnSpc>
                <a:spcPts val="3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總結會議為期</a:t>
            </a:r>
            <a:r>
              <a:rPr lang="en-US" altLang="zh-TW" sz="2000" dirty="0" smtClean="0">
                <a:latin typeface="微軟正黑體" panose="020B0604030504040204" pitchFamily="34" charset="-120"/>
                <a:ea typeface="微軟正黑體" panose="020B0604030504040204" pitchFamily="34" charset="-120"/>
              </a:rPr>
              <a:t>2</a:t>
            </a:r>
            <a:r>
              <a:rPr lang="zh-TW" altLang="en-US" sz="2000" dirty="0" smtClean="0">
                <a:latin typeface="微軟正黑體" panose="020B0604030504040204" pitchFamily="34" charset="-120"/>
                <a:ea typeface="微軟正黑體" panose="020B0604030504040204" pitchFamily="34" charset="-120"/>
              </a:rPr>
              <a:t>日。</a:t>
            </a:r>
            <a:r>
              <a:rPr lang="en-US" altLang="zh-TW" sz="2000" dirty="0" smtClean="0">
                <a:latin typeface="微軟正黑體" panose="020B0604030504040204" pitchFamily="34" charset="-120"/>
                <a:ea typeface="微軟正黑體" panose="020B0604030504040204" pitchFamily="34" charset="-120"/>
              </a:rPr>
              <a:t> </a:t>
            </a:r>
          </a:p>
          <a:p>
            <a:pPr marL="540000" indent="-180000">
              <a:lnSpc>
                <a:spcPts val="3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由各分組報告分組會議之「有達成結論」與「未能達成結論」議題，供總結會議討論。</a:t>
            </a:r>
          </a:p>
          <a:p>
            <a:pPr marL="342900" indent="-342900">
              <a:lnSpc>
                <a:spcPct val="150000"/>
              </a:lnSpc>
              <a:buClr>
                <a:schemeClr val="accent6">
                  <a:lumMod val="75000"/>
                </a:schemeClr>
              </a:buClr>
              <a:buFont typeface="Wingdings" panose="05000000000000000000" pitchFamily="2" charset="2"/>
              <a:buChar char="p"/>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總結會議原則上應尊重分組會議結論</a:t>
            </a:r>
            <a:endPar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40000" indent="-180000">
              <a:lnSpc>
                <a:spcPts val="31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若有不同意見得經全體成員</a:t>
            </a:r>
            <a:r>
              <a:rPr lang="en-US" altLang="zh-TW" sz="2000" dirty="0" smtClean="0">
                <a:latin typeface="微軟正黑體" panose="020B0604030504040204" pitchFamily="34" charset="-120"/>
                <a:ea typeface="微軟正黑體" panose="020B0604030504040204" pitchFamily="34" charset="-120"/>
              </a:rPr>
              <a:t>2</a:t>
            </a:r>
            <a:r>
              <a:rPr lang="zh-TW" altLang="en-US" sz="2000" dirty="0" smtClean="0">
                <a:latin typeface="微軟正黑體" panose="020B0604030504040204" pitchFamily="34" charset="-120"/>
                <a:ea typeface="微軟正黑體" panose="020B0604030504040204" pitchFamily="34" charset="-120"/>
              </a:rPr>
              <a:t>分之</a:t>
            </a:r>
            <a:r>
              <a:rPr lang="en-US" altLang="zh-TW" sz="2000" dirty="0" smtClean="0">
                <a:latin typeface="微軟正黑體" panose="020B0604030504040204" pitchFamily="34" charset="-120"/>
                <a:ea typeface="微軟正黑體" panose="020B0604030504040204" pitchFamily="34" charset="-120"/>
              </a:rPr>
              <a:t>1</a:t>
            </a:r>
            <a:r>
              <a:rPr lang="zh-TW" altLang="en-US" sz="2000" dirty="0" smtClean="0">
                <a:latin typeface="微軟正黑體" panose="020B0604030504040204" pitchFamily="34" charset="-120"/>
                <a:ea typeface="微軟正黑體" panose="020B0604030504040204" pitchFamily="34" charset="-120"/>
              </a:rPr>
              <a:t>以上同意，否決分組會議結論或於分組會議結論加註或補充不同意見。</a:t>
            </a:r>
            <a:endParaRPr lang="en-US" altLang="zh-TW" sz="2000" dirty="0" smtClean="0">
              <a:latin typeface="微軟正黑體" panose="020B0604030504040204" pitchFamily="34" charset="-120"/>
              <a:ea typeface="微軟正黑體" panose="020B0604030504040204" pitchFamily="34" charset="-120"/>
            </a:endParaRPr>
          </a:p>
          <a:p>
            <a:pPr marL="540000" indent="-180000">
              <a:lnSpc>
                <a:spcPts val="31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會議採取錄影或現場直播方式進行。</a:t>
            </a:r>
            <a:endParaRPr lang="zh-TW" altLang="en-US" sz="2000" dirty="0">
              <a:latin typeface="微軟正黑體" panose="020B0604030504040204" pitchFamily="34" charset="-120"/>
              <a:ea typeface="微軟正黑體" panose="020B0604030504040204" pitchFamily="34" charset="-120"/>
            </a:endParaRPr>
          </a:p>
        </p:txBody>
      </p:sp>
      <p:pic>
        <p:nvPicPr>
          <p:cNvPr id="5126" name="Picture 6" descr="F:\My Pictures-106.3.10止\網頁素材\會議\p_index01.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85123" y="4725144"/>
            <a:ext cx="4340236"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457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500"/>
                                        <p:tgtEl>
                                          <p:spTgt spid="512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05314" y="166978"/>
            <a:ext cx="758252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壹</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現狀介紹</a:t>
            </a:r>
            <a:r>
              <a:rPr lang="en-US" altLang="zh-TW"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司法改革的進程</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9" name="矩形 8"/>
          <p:cNvSpPr/>
          <p:nvPr/>
        </p:nvSpPr>
        <p:spPr>
          <a:xfrm>
            <a:off x="323527" y="1264597"/>
            <a:ext cx="5570756" cy="523220"/>
          </a:xfrm>
          <a:prstGeom prst="rect">
            <a:avLst/>
          </a:prstGeom>
          <a:noFill/>
        </p:spPr>
        <p:txBody>
          <a:bodyPr wrap="none" lIns="91440" tIns="45720" rIns="91440" bIns="45720">
            <a:spAutoFit/>
          </a:bodyPr>
          <a:lstStyle/>
          <a:p>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目前分組會議已經通過之</a:t>
            </a: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結論</a:t>
            </a:r>
            <a:endPar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7</a:t>
            </a:fld>
            <a:endParaRPr lang="zh-TW" altLang="en-US"/>
          </a:p>
        </p:txBody>
      </p:sp>
      <p:graphicFrame>
        <p:nvGraphicFramePr>
          <p:cNvPr id="12" name="表格 11"/>
          <p:cNvGraphicFramePr>
            <a:graphicFrameLocks noGrp="1"/>
          </p:cNvGraphicFramePr>
          <p:nvPr>
            <p:extLst>
              <p:ext uri="{D42A27DB-BD31-4B8C-83A1-F6EECF244321}">
                <p14:modId xmlns:p14="http://schemas.microsoft.com/office/powerpoint/2010/main" val="3991767363"/>
              </p:ext>
            </p:extLst>
          </p:nvPr>
        </p:nvGraphicFramePr>
        <p:xfrm>
          <a:off x="899592" y="1916832"/>
          <a:ext cx="7304997" cy="4248472"/>
        </p:xfrm>
        <a:graphic>
          <a:graphicData uri="http://schemas.openxmlformats.org/drawingml/2006/table">
            <a:tbl>
              <a:tblPr firstRow="1" bandRow="1">
                <a:tableStyleId>{21E4AEA4-8DFA-4A89-87EB-49C32662AFE0}</a:tableStyleId>
              </a:tblPr>
              <a:tblGrid>
                <a:gridCol w="7304997"/>
              </a:tblGrid>
              <a:tr h="370840">
                <a:tc>
                  <a:txBody>
                    <a:bodyPr/>
                    <a:lstStyle/>
                    <a:p>
                      <a:r>
                        <a:rPr lang="zh-TW" altLang="en-US" sz="24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第一組</a:t>
                      </a:r>
                      <a:endPar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cell3D prstMaterial="dkEdge">
                      <a:bevel prst="coolSlant"/>
                      <a:lightRig rig="flood" dir="t"/>
                    </a:cell3D>
                  </a:tcPr>
                </a:tc>
              </a:tr>
              <a:tr h="370840">
                <a:tc>
                  <a:txBody>
                    <a:bodyPr/>
                    <a:lstStyle/>
                    <a:p>
                      <a:r>
                        <a:rPr lang="en-US" altLang="zh-TW" sz="24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4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偵查不公開原則應予落實</a:t>
                      </a:r>
                      <a:endParaRPr lang="zh-TW" altLang="en-US" sz="24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solidFill>
                      <a:schemeClr val="accent2">
                        <a:lumMod val="20000"/>
                        <a:lumOff val="80000"/>
                      </a:schemeClr>
                    </a:solidFill>
                  </a:tcPr>
                </a:tc>
              </a:tr>
              <a:tr h="3334072">
                <a:tc>
                  <a:txBody>
                    <a:bodyPr/>
                    <a:lstStyle/>
                    <a:p>
                      <a:pPr marL="180000" indent="-180000">
                        <a:buFont typeface="Arial" panose="020B0604020202020204" pitchFamily="34" charset="0"/>
                        <a:buChar char="•"/>
                      </a:pPr>
                      <a:r>
                        <a:rPr lang="zh-TW" altLang="en-US" sz="2800" dirty="0" smtClean="0">
                          <a:latin typeface="微軟正黑體" panose="020B0604030504040204" pitchFamily="34" charset="-120"/>
                          <a:ea typeface="微軟正黑體" panose="020B0604030504040204" pitchFamily="34" charset="-120"/>
                        </a:rPr>
                        <a:t>嚴予究責。</a:t>
                      </a:r>
                      <a:endParaRPr lang="en-US" altLang="zh-TW" sz="2800" dirty="0" smtClean="0">
                        <a:latin typeface="微軟正黑體" panose="020B0604030504040204" pitchFamily="34" charset="-120"/>
                        <a:ea typeface="微軟正黑體" panose="020B0604030504040204" pitchFamily="34" charset="-120"/>
                      </a:endParaRPr>
                    </a:p>
                    <a:p>
                      <a:pPr marL="180000" indent="-180000">
                        <a:buFont typeface="Arial" panose="020B0604020202020204" pitchFamily="34" charset="0"/>
                        <a:buChar char="•"/>
                      </a:pPr>
                      <a:r>
                        <a:rPr lang="zh-TW" altLang="en-US" sz="2800" dirty="0" smtClean="0">
                          <a:latin typeface="微軟正黑體" panose="020B0604030504040204" pitchFamily="34" charset="-120"/>
                          <a:ea typeface="微軟正黑體" panose="020B0604030504040204" pitchFamily="34" charset="-120"/>
                        </a:rPr>
                        <a:t>檢討修正偵查不公開作業辦法。</a:t>
                      </a:r>
                      <a:endParaRPr lang="en-US" altLang="zh-TW" sz="2800" dirty="0" smtClean="0">
                        <a:latin typeface="微軟正黑體" panose="020B0604030504040204" pitchFamily="34" charset="-120"/>
                        <a:ea typeface="微軟正黑體" panose="020B0604030504040204" pitchFamily="34" charset="-120"/>
                      </a:endParaRPr>
                    </a:p>
                    <a:p>
                      <a:pPr marL="180000" indent="-180000">
                        <a:buFont typeface="Arial" panose="020B0604020202020204" pitchFamily="34" charset="0"/>
                        <a:buChar char="•"/>
                      </a:pPr>
                      <a:r>
                        <a:rPr lang="zh-TW" altLang="en-US" sz="2800" dirty="0" smtClean="0">
                          <a:latin typeface="微軟正黑體" panose="020B0604030504040204" pitchFamily="34" charset="-120"/>
                          <a:ea typeface="微軟正黑體" panose="020B0604030504040204" pitchFamily="34" charset="-120"/>
                        </a:rPr>
                        <a:t>各偵查單位應落實發言人制度並劃定採訪禁制區。</a:t>
                      </a:r>
                      <a:endParaRPr lang="en-US" altLang="zh-TW" sz="2800" dirty="0" smtClean="0">
                        <a:latin typeface="微軟正黑體" panose="020B0604030504040204" pitchFamily="34" charset="-120"/>
                        <a:ea typeface="微軟正黑體" panose="020B0604030504040204" pitchFamily="34" charset="-120"/>
                      </a:endParaRPr>
                    </a:p>
                    <a:p>
                      <a:pPr marL="180000" indent="-180000">
                        <a:buFont typeface="Arial" panose="020B0604020202020204" pitchFamily="34" charset="0"/>
                        <a:buChar char="•"/>
                      </a:pPr>
                      <a:r>
                        <a:rPr lang="zh-TW" altLang="en-US" sz="2800" dirty="0" smtClean="0">
                          <a:latin typeface="微軟正黑體" panose="020B0604030504040204" pitchFamily="34" charset="-120"/>
                          <a:ea typeface="微軟正黑體" panose="020B0604030504040204" pitchFamily="34" charset="-120"/>
                        </a:rPr>
                        <a:t>檢察及司法警察機關等執法單位應管制媒體及其他與案件無關之人員自由進出辦公區域。</a:t>
                      </a:r>
                      <a:endParaRPr lang="zh-TW" altLang="en-US" sz="2800" dirty="0">
                        <a:latin typeface="微軟正黑體" panose="020B0604030504040204" pitchFamily="34" charset="-120"/>
                        <a:ea typeface="微軟正黑體" panose="020B0604030504040204" pitchFamily="34" charset="-120"/>
                      </a:endParaRPr>
                    </a:p>
                  </a:txBody>
                  <a:tcPr>
                    <a:solidFill>
                      <a:schemeClr val="bg1"/>
                    </a:solidFill>
                  </a:tcPr>
                </a:tc>
              </a:tr>
            </a:tbl>
          </a:graphicData>
        </a:graphic>
      </p:graphicFrame>
    </p:spTree>
    <p:extLst>
      <p:ext uri="{BB962C8B-B14F-4D97-AF65-F5344CB8AC3E}">
        <p14:creationId xmlns:p14="http://schemas.microsoft.com/office/powerpoint/2010/main" val="378108734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05314" y="166978"/>
            <a:ext cx="758252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壹</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現狀介紹</a:t>
            </a:r>
            <a:r>
              <a:rPr lang="en-US" altLang="zh-TW"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司法改革的進程</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9" name="矩形 8"/>
          <p:cNvSpPr/>
          <p:nvPr/>
        </p:nvSpPr>
        <p:spPr>
          <a:xfrm>
            <a:off x="323527" y="1264597"/>
            <a:ext cx="5570756" cy="523220"/>
          </a:xfrm>
          <a:prstGeom prst="rect">
            <a:avLst/>
          </a:prstGeom>
          <a:noFill/>
        </p:spPr>
        <p:txBody>
          <a:bodyPr wrap="none" lIns="91440" tIns="45720" rIns="91440" bIns="45720">
            <a:spAutoFit/>
          </a:bodyPr>
          <a:lstStyle/>
          <a:p>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目前分組會議已經通過之</a:t>
            </a: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結論</a:t>
            </a:r>
            <a:endPar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8</a:t>
            </a:fld>
            <a:endParaRPr lang="zh-TW" altLang="en-US"/>
          </a:p>
        </p:txBody>
      </p:sp>
      <p:graphicFrame>
        <p:nvGraphicFramePr>
          <p:cNvPr id="12" name="表格 11"/>
          <p:cNvGraphicFramePr>
            <a:graphicFrameLocks noGrp="1"/>
          </p:cNvGraphicFramePr>
          <p:nvPr>
            <p:extLst>
              <p:ext uri="{D42A27DB-BD31-4B8C-83A1-F6EECF244321}">
                <p14:modId xmlns:p14="http://schemas.microsoft.com/office/powerpoint/2010/main" val="254235303"/>
              </p:ext>
            </p:extLst>
          </p:nvPr>
        </p:nvGraphicFramePr>
        <p:xfrm>
          <a:off x="941932" y="1916832"/>
          <a:ext cx="7262657" cy="2834640"/>
        </p:xfrm>
        <a:graphic>
          <a:graphicData uri="http://schemas.openxmlformats.org/drawingml/2006/table">
            <a:tbl>
              <a:tblPr firstRow="1" bandRow="1">
                <a:tableStyleId>{21E4AEA4-8DFA-4A89-87EB-49C32662AFE0}</a:tableStyleId>
              </a:tblPr>
              <a:tblGrid>
                <a:gridCol w="7262657"/>
              </a:tblGrid>
              <a:tr h="457200">
                <a:tc>
                  <a:txBody>
                    <a:bodyPr/>
                    <a:lstStyle/>
                    <a:p>
                      <a:r>
                        <a:rPr lang="zh-TW" altLang="en-US" sz="24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第一組</a:t>
                      </a:r>
                      <a:endPar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cell3D prstMaterial="dkEdge">
                      <a:bevel prst="coolSlant"/>
                      <a:lightRig rig="flood" dir="t"/>
                    </a:cell3D>
                  </a:tcPr>
                </a:tc>
              </a:tr>
              <a:tr h="452954">
                <a:tc>
                  <a:txBody>
                    <a:bodyPr/>
                    <a:lstStyle/>
                    <a:p>
                      <a:r>
                        <a:rPr lang="en-US" altLang="zh-TW" sz="24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4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設立獨立行使職權之國家級司法科學委員會</a:t>
                      </a:r>
                      <a:endParaRPr lang="zh-TW" altLang="en-US" sz="24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solidFill>
                      <a:schemeClr val="accent2">
                        <a:lumMod val="20000"/>
                        <a:lumOff val="80000"/>
                      </a:schemeClr>
                    </a:solidFill>
                  </a:tcPr>
                </a:tc>
              </a:tr>
              <a:tr h="1902405">
                <a:tc>
                  <a:txBody>
                    <a:bodyPr/>
                    <a:lstStyle/>
                    <a:p>
                      <a:pPr marL="0" indent="0">
                        <a:buFont typeface="Arial" panose="020B0604020202020204" pitchFamily="34" charset="0"/>
                        <a:buNone/>
                      </a:pPr>
                      <a:r>
                        <a:rPr lang="en-US" altLang="zh-TW" sz="24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4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研議制定適用民刑事及行政訴訟之證據法專法</a:t>
                      </a:r>
                    </a:p>
                    <a:p>
                      <a:pPr marL="0" indent="0">
                        <a:buFont typeface="Arial" panose="020B0604020202020204" pitchFamily="34" charset="0"/>
                        <a:buNone/>
                      </a:pPr>
                      <a:r>
                        <a:rPr lang="en-US" altLang="zh-TW" sz="24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r>
                        <a:rPr lang="zh-TW" altLang="en-US" sz="24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研議制定專家證人制度並檢討鑑定制度</a:t>
                      </a:r>
                      <a:endParaRPr lang="en-US" altLang="zh-TW" sz="24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buFont typeface="Arial" panose="020B0604020202020204" pitchFamily="34" charset="0"/>
                        <a:buNone/>
                      </a:pPr>
                      <a:r>
                        <a:rPr lang="en-US" altLang="zh-TW" sz="24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a:t>
                      </a:r>
                      <a:r>
                        <a:rPr lang="zh-TW" altLang="en-US" sz="24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研議證物監管與保管制度</a:t>
                      </a:r>
                      <a:endParaRPr lang="en-US" altLang="zh-TW" sz="24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buFont typeface="Arial" panose="020B0604020202020204" pitchFamily="34" charset="0"/>
                        <a:buNone/>
                      </a:pPr>
                      <a:endParaRPr lang="zh-TW" altLang="en-US" sz="2400" b="1" dirty="0" smtClean="0">
                        <a:latin typeface="微軟正黑體" panose="020B0604030504040204" pitchFamily="34" charset="-120"/>
                        <a:ea typeface="微軟正黑體" panose="020B0604030504040204" pitchFamily="34" charset="-120"/>
                      </a:endParaRPr>
                    </a:p>
                    <a:p>
                      <a:pPr marL="0" indent="0">
                        <a:buFont typeface="Arial" panose="020B0604020202020204" pitchFamily="34" charset="0"/>
                        <a:buNone/>
                      </a:pPr>
                      <a:endParaRPr lang="zh-TW" altLang="en-US" sz="2400" b="1" dirty="0">
                        <a:latin typeface="微軟正黑體" panose="020B0604030504040204" pitchFamily="34" charset="-120"/>
                        <a:ea typeface="微軟正黑體" panose="020B0604030504040204" pitchFamily="34" charset="-120"/>
                      </a:endParaRPr>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411583858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05314" y="166978"/>
            <a:ext cx="7582525"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壹</a:t>
            </a:r>
            <a:r>
              <a:rPr lang="zh-TW" altLang="en-US" sz="32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現狀介紹</a:t>
            </a:r>
            <a:r>
              <a:rPr lang="en-US" altLang="zh-TW"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a:t>
            </a:r>
            <a:r>
              <a:rPr lang="zh-TW" altLang="en-US" sz="4800" b="1" spc="-400" dirty="0" smtClean="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rPr>
              <a:t>司法改革的進程</a:t>
            </a:r>
            <a:endParaRPr lang="zh-TW" altLang="en-US" sz="4800" b="1" spc="-400" dirty="0">
              <a:ln w="11430">
                <a:solidFill>
                  <a:srgbClr val="C00000"/>
                </a:solidFill>
              </a:ln>
              <a:solidFill>
                <a:srgbClr val="660033"/>
              </a:solidFill>
              <a:effectLst>
                <a:outerShdw blurRad="76200" dist="50800" dir="5400000" algn="tl" rotWithShape="0">
                  <a:srgbClr val="000000">
                    <a:alpha val="65000"/>
                  </a:srgbClr>
                </a:outerShdw>
              </a:effectLst>
              <a:latin typeface="微軟正黑體" pitchFamily="34" charset="-120"/>
              <a:ea typeface="微軟正黑體" pitchFamily="34" charset="-120"/>
            </a:endParaRPr>
          </a:p>
        </p:txBody>
      </p:sp>
      <p:grpSp>
        <p:nvGrpSpPr>
          <p:cNvPr id="7" name="群組 6"/>
          <p:cNvGrpSpPr/>
          <p:nvPr/>
        </p:nvGrpSpPr>
        <p:grpSpPr>
          <a:xfrm>
            <a:off x="-44496" y="753454"/>
            <a:ext cx="9017130" cy="384544"/>
            <a:chOff x="-44497" y="1112682"/>
            <a:chExt cx="9017130" cy="384544"/>
          </a:xfrm>
        </p:grpSpPr>
        <p:cxnSp>
          <p:nvCxnSpPr>
            <p:cNvPr id="6" name="直線接點 5"/>
            <p:cNvCxnSpPr/>
            <p:nvPr/>
          </p:nvCxnSpPr>
          <p:spPr>
            <a:xfrm>
              <a:off x="-44497" y="1431558"/>
              <a:ext cx="8892000" cy="0"/>
            </a:xfrm>
            <a:prstGeom prst="line">
              <a:avLst/>
            </a:prstGeom>
            <a:ln>
              <a:solidFill>
                <a:srgbClr val="660033"/>
              </a:solidFill>
            </a:ln>
          </p:spPr>
          <p:style>
            <a:lnRef idx="3">
              <a:schemeClr val="accent2"/>
            </a:lnRef>
            <a:fillRef idx="0">
              <a:schemeClr val="accent2"/>
            </a:fillRef>
            <a:effectRef idx="2">
              <a:schemeClr val="accent2"/>
            </a:effectRef>
            <a:fontRef idx="minor">
              <a:schemeClr val="tx1"/>
            </a:fontRef>
          </p:style>
        </p:cxnSp>
        <p:sp>
          <p:nvSpPr>
            <p:cNvPr id="86" name="立方體 85"/>
            <p:cNvSpPr/>
            <p:nvPr/>
          </p:nvSpPr>
          <p:spPr>
            <a:xfrm>
              <a:off x="7810894" y="1120230"/>
              <a:ext cx="393694" cy="376996"/>
            </a:xfrm>
            <a:prstGeom prst="cub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M</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7" name="立方體 86"/>
            <p:cNvSpPr/>
            <p:nvPr/>
          </p:nvSpPr>
          <p:spPr>
            <a:xfrm>
              <a:off x="8578939" y="1112682"/>
              <a:ext cx="393694" cy="376996"/>
            </a:xfrm>
            <a:prstGeom prst="cube">
              <a:avLst/>
            </a:prstGeom>
            <a:ln/>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J</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sp>
          <p:nvSpPr>
            <p:cNvPr id="88" name="立方體 87"/>
            <p:cNvSpPr/>
            <p:nvPr/>
          </p:nvSpPr>
          <p:spPr>
            <a:xfrm>
              <a:off x="8192336" y="1120230"/>
              <a:ext cx="393694" cy="376996"/>
            </a:xfrm>
            <a:prstGeom prst="cube">
              <a:avLst/>
            </a:prstGeom>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TW" sz="2000" b="1" spc="150" dirty="0" smtClean="0">
                  <a:ln w="11430"/>
                  <a:solidFill>
                    <a:srgbClr val="F8F8F8"/>
                  </a:solidFill>
                  <a:effectLst>
                    <a:outerShdw blurRad="25400" algn="tl" rotWithShape="0">
                      <a:srgbClr val="000000">
                        <a:alpha val="43000"/>
                      </a:srgbClr>
                    </a:outerShdw>
                  </a:effectLst>
                  <a:latin typeface="Arial Black" panose="020B0A04020102090204" pitchFamily="34" charset="0"/>
                </a:rPr>
                <a:t>O</a:t>
              </a:r>
              <a:endParaRPr lang="zh-TW" altLang="en-US" sz="2000" b="1" spc="150" dirty="0">
                <a:ln w="11430"/>
                <a:solidFill>
                  <a:srgbClr val="F8F8F8"/>
                </a:solidFill>
                <a:effectLst>
                  <a:outerShdw blurRad="25400" algn="tl" rotWithShape="0">
                    <a:srgbClr val="000000">
                      <a:alpha val="43000"/>
                    </a:srgbClr>
                  </a:outerShdw>
                </a:effectLst>
                <a:latin typeface="Arial Black" panose="020B0A04020102090204" pitchFamily="34" charset="0"/>
              </a:endParaRPr>
            </a:p>
          </p:txBody>
        </p:sp>
      </p:grpSp>
      <p:sp>
        <p:nvSpPr>
          <p:cNvPr id="9" name="矩形 8"/>
          <p:cNvSpPr/>
          <p:nvPr/>
        </p:nvSpPr>
        <p:spPr>
          <a:xfrm>
            <a:off x="323527" y="1264597"/>
            <a:ext cx="5570756" cy="523220"/>
          </a:xfrm>
          <a:prstGeom prst="rect">
            <a:avLst/>
          </a:prstGeom>
          <a:noFill/>
        </p:spPr>
        <p:txBody>
          <a:bodyPr wrap="none" lIns="91440" tIns="45720" rIns="91440" bIns="45720">
            <a:spAutoFit/>
          </a:bodyPr>
          <a:lstStyle/>
          <a:p>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目前分組會議已經通過之</a:t>
            </a:r>
            <a:r>
              <a:rPr lang="zh-TW" altLang="en-US" sz="2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結論</a:t>
            </a:r>
            <a:endPar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E30EDF99-99E5-4DA4-A5DD-11B125906090}" type="slidenum">
              <a:rPr lang="zh-TW" altLang="en-US" smtClean="0"/>
              <a:pPr/>
              <a:t>9</a:t>
            </a:fld>
            <a:endParaRPr lang="zh-TW" altLang="en-US"/>
          </a:p>
        </p:txBody>
      </p:sp>
      <p:graphicFrame>
        <p:nvGraphicFramePr>
          <p:cNvPr id="17" name="表格 16"/>
          <p:cNvGraphicFramePr>
            <a:graphicFrameLocks noGrp="1"/>
          </p:cNvGraphicFramePr>
          <p:nvPr>
            <p:extLst>
              <p:ext uri="{D42A27DB-BD31-4B8C-83A1-F6EECF244321}">
                <p14:modId xmlns:p14="http://schemas.microsoft.com/office/powerpoint/2010/main" val="4273670099"/>
              </p:ext>
            </p:extLst>
          </p:nvPr>
        </p:nvGraphicFramePr>
        <p:xfrm>
          <a:off x="917043" y="1916832"/>
          <a:ext cx="7704856" cy="4248471"/>
        </p:xfrm>
        <a:graphic>
          <a:graphicData uri="http://schemas.openxmlformats.org/drawingml/2006/table">
            <a:tbl>
              <a:tblPr firstRow="1" bandRow="1">
                <a:tableStyleId>{5C22544A-7EE6-4342-B048-85BDC9FD1C3A}</a:tableStyleId>
              </a:tblPr>
              <a:tblGrid>
                <a:gridCol w="7704856"/>
              </a:tblGrid>
              <a:tr h="721343">
                <a:tc>
                  <a:txBody>
                    <a:bodyPr/>
                    <a:lstStyle/>
                    <a:p>
                      <a:r>
                        <a:rPr lang="zh-TW" altLang="en-US" sz="24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第二組</a:t>
                      </a:r>
                      <a:endParaRPr lang="zh-TW" altLang="en-US" sz="24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cell3D prstMaterial="dkEdge">
                      <a:bevel prst="coolSlant"/>
                      <a:lightRig rig="flood" dir="t"/>
                    </a:cell3D>
                    <a:solidFill>
                      <a:srgbClr val="00B0F0"/>
                    </a:solidFill>
                  </a:tcPr>
                </a:tc>
              </a:tr>
              <a:tr h="489879">
                <a:tc>
                  <a:txBody>
                    <a:bodyPr/>
                    <a:lstStyle/>
                    <a:p>
                      <a:pPr marL="288000" indent="-457200"/>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建立裁判之憲法審查制度與其配套</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tc>
              </a:tr>
              <a:tr h="1273685">
                <a:tc>
                  <a:txBody>
                    <a:bodyPr/>
                    <a:lstStyle/>
                    <a:p>
                      <a:pPr marL="180000" indent="-180000">
                        <a:buFont typeface="Arial" panose="020B0604020202020204" pitchFamily="34" charset="0"/>
                        <a:buChar char="•"/>
                      </a:pPr>
                      <a:r>
                        <a:rPr lang="zh-TW" altLang="en-US" sz="1800" dirty="0" smtClean="0">
                          <a:latin typeface="微軟正黑體" panose="020B0604030504040204" pitchFamily="34" charset="-120"/>
                          <a:ea typeface="微軟正黑體" panose="020B0604030504040204" pitchFamily="34" charset="-120"/>
                        </a:rPr>
                        <a:t>聲請權人原則上以人民為限，基於保護人民憲法上權益，必要時允許檢察總長以公益代表人身分提起。</a:t>
                      </a:r>
                      <a:endParaRPr lang="en-US" altLang="zh-TW" sz="1800" dirty="0" smtClean="0">
                        <a:latin typeface="微軟正黑體" panose="020B0604030504040204" pitchFamily="34" charset="-120"/>
                        <a:ea typeface="微軟正黑體" panose="020B0604030504040204" pitchFamily="34" charset="-120"/>
                      </a:endParaRPr>
                    </a:p>
                    <a:p>
                      <a:pPr marL="180000" indent="-180000" algn="just">
                        <a:buFont typeface="Arial" panose="020B0604020202020204" pitchFamily="34" charset="0"/>
                        <a:buChar char="•"/>
                      </a:pPr>
                      <a:r>
                        <a:rPr lang="zh-TW" altLang="en-US" sz="1800" dirty="0" smtClean="0">
                          <a:latin typeface="微軟正黑體" panose="020B0604030504040204" pitchFamily="34" charset="-120"/>
                          <a:ea typeface="微軟正黑體" panose="020B0604030504040204" pitchFamily="34" charset="-120"/>
                        </a:rPr>
                        <a:t>決議門檻改為</a:t>
                      </a:r>
                      <a:r>
                        <a:rPr lang="en-US" altLang="zh-TW" sz="1800" dirty="0" smtClean="0">
                          <a:latin typeface="微軟正黑體" panose="020B0604030504040204" pitchFamily="34" charset="-120"/>
                          <a:ea typeface="微軟正黑體" panose="020B0604030504040204" pitchFamily="34" charset="-120"/>
                        </a:rPr>
                        <a:t>2</a:t>
                      </a:r>
                      <a:r>
                        <a:rPr lang="zh-TW" altLang="en-US" sz="1800" dirty="0" smtClean="0">
                          <a:latin typeface="微軟正黑體" panose="020B0604030504040204" pitchFamily="34" charset="-120"/>
                          <a:ea typeface="微軟正黑體" panose="020B0604030504040204" pitchFamily="34" charset="-120"/>
                        </a:rPr>
                        <a:t>分之</a:t>
                      </a:r>
                      <a:r>
                        <a:rPr lang="en-US" altLang="zh-TW" sz="1800" dirty="0" smtClean="0">
                          <a:latin typeface="微軟正黑體" panose="020B0604030504040204" pitchFamily="34" charset="-120"/>
                          <a:ea typeface="微軟正黑體" panose="020B0604030504040204" pitchFamily="34" charset="-120"/>
                        </a:rPr>
                        <a:t>1</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marL="180000" indent="-180000" algn="just">
                        <a:buFont typeface="Arial" panose="020B0604020202020204" pitchFamily="34" charset="0"/>
                        <a:buChar char="•"/>
                      </a:pPr>
                      <a:r>
                        <a:rPr lang="zh-TW" altLang="en-US" sz="1800" dirty="0" smtClean="0">
                          <a:latin typeface="微軟正黑體" panose="020B0604030504040204" pitchFamily="34" charset="-120"/>
                          <a:ea typeface="微軟正黑體" panose="020B0604030504040204" pitchFamily="34" charset="-120"/>
                        </a:rPr>
                        <a:t>須由律師強制代理。</a:t>
                      </a:r>
                      <a:endParaRPr lang="zh-TW" altLang="en-US" sz="1800" dirty="0">
                        <a:latin typeface="微軟正黑體" panose="020B0604030504040204" pitchFamily="34" charset="-120"/>
                        <a:ea typeface="微軟正黑體" panose="020B0604030504040204" pitchFamily="34" charset="-120"/>
                      </a:endParaRPr>
                    </a:p>
                  </a:txBody>
                  <a:tcPr>
                    <a:solidFill>
                      <a:schemeClr val="bg1"/>
                    </a:solidFill>
                  </a:tcPr>
                </a:tc>
              </a:tr>
              <a:tr h="489879">
                <a:tc>
                  <a:txBody>
                    <a:bodyPr/>
                    <a:lstStyle/>
                    <a:p>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大法官解釋程序之透明與效能</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a:tc>
              </a:tr>
              <a:tr h="1273685">
                <a:tc>
                  <a:txBody>
                    <a:bodyPr/>
                    <a:lstStyle/>
                    <a:p>
                      <a:pPr marL="180000" indent="-180000">
                        <a:buFont typeface="Arial" panose="020B0604020202020204" pitchFamily="34" charset="0"/>
                        <a:buChar char="•"/>
                      </a:pPr>
                      <a:r>
                        <a:rPr lang="zh-TW" altLang="en-US" sz="1800" dirty="0" smtClean="0">
                          <a:latin typeface="微軟正黑體" panose="020B0604030504040204" pitchFamily="34" charset="-120"/>
                          <a:ea typeface="微軟正黑體" panose="020B0604030504040204" pitchFamily="34" charset="-120"/>
                        </a:rPr>
                        <a:t>建立聲請書公開制度。</a:t>
                      </a:r>
                      <a:endParaRPr lang="en-US" altLang="zh-TW" sz="1800" dirty="0" smtClean="0">
                        <a:latin typeface="微軟正黑體" panose="020B0604030504040204" pitchFamily="34" charset="-120"/>
                        <a:ea typeface="微軟正黑體" panose="020B0604030504040204" pitchFamily="34" charset="-120"/>
                      </a:endParaRPr>
                    </a:p>
                    <a:p>
                      <a:pPr marL="180000" indent="-180000">
                        <a:buFont typeface="Arial" panose="020B0604020202020204" pitchFamily="34" charset="0"/>
                        <a:buChar char="•"/>
                      </a:pPr>
                      <a:r>
                        <a:rPr lang="zh-TW" altLang="en-US" sz="1800" dirty="0" smtClean="0">
                          <a:latin typeface="微軟正黑體" panose="020B0604030504040204" pitchFamily="34" charset="-120"/>
                          <a:ea typeface="微軟正黑體" panose="020B0604030504040204" pitchFamily="34" charset="-120"/>
                        </a:rPr>
                        <a:t>主筆大法官應具名。</a:t>
                      </a:r>
                      <a:endParaRPr lang="en-US" altLang="zh-TW" sz="1800" dirty="0" smtClean="0">
                        <a:latin typeface="微軟正黑體" panose="020B0604030504040204" pitchFamily="34" charset="-120"/>
                        <a:ea typeface="微軟正黑體" panose="020B0604030504040204" pitchFamily="34" charset="-120"/>
                      </a:endParaRPr>
                    </a:p>
                    <a:p>
                      <a:pPr marL="180000" indent="-180000">
                        <a:buFont typeface="Arial" panose="020B0604020202020204" pitchFamily="34" charset="0"/>
                        <a:buChar char="•"/>
                      </a:pPr>
                      <a:r>
                        <a:rPr lang="zh-TW" altLang="en-US" sz="1800" dirty="0" smtClean="0">
                          <a:latin typeface="微軟正黑體" panose="020B0604030504040204" pitchFamily="34" charset="-120"/>
                          <a:ea typeface="微軟正黑體" panose="020B0604030504040204" pitchFamily="34" charset="-120"/>
                        </a:rPr>
                        <a:t>大法官個人意向及表決結果顯名。</a:t>
                      </a:r>
                      <a:endParaRPr lang="en-US" altLang="zh-TW" sz="1800" dirty="0" smtClean="0">
                        <a:latin typeface="微軟正黑體" panose="020B0604030504040204" pitchFamily="34" charset="-120"/>
                        <a:ea typeface="微軟正黑體" panose="020B0604030504040204" pitchFamily="34" charset="-120"/>
                      </a:endParaRPr>
                    </a:p>
                    <a:p>
                      <a:pPr marL="180000" indent="-180000">
                        <a:buFont typeface="Arial" panose="020B0604020202020204" pitchFamily="34" charset="0"/>
                        <a:buChar char="•"/>
                      </a:pPr>
                      <a:r>
                        <a:rPr lang="zh-TW" altLang="en-US" sz="1800" dirty="0" smtClean="0">
                          <a:latin typeface="微軟正黑體" panose="020B0604030504040204" pitchFamily="34" charset="-120"/>
                          <a:ea typeface="微軟正黑體" panose="020B0604030504040204" pitchFamily="34" charset="-120"/>
                        </a:rPr>
                        <a:t>言詞辯論常態化。</a:t>
                      </a:r>
                      <a:endParaRPr lang="zh-TW" altLang="en-US" sz="1800" dirty="0">
                        <a:latin typeface="微軟正黑體" panose="020B0604030504040204" pitchFamily="34" charset="-120"/>
                        <a:ea typeface="微軟正黑體" panose="020B0604030504040204" pitchFamily="34" charset="-120"/>
                      </a:endParaRPr>
                    </a:p>
                  </a:txBody>
                  <a:tcPr>
                    <a:solidFill>
                      <a:schemeClr val="bg1"/>
                    </a:solidFill>
                  </a:tcPr>
                </a:tc>
              </a:tr>
            </a:tbl>
          </a:graphicData>
        </a:graphic>
      </p:graphicFrame>
    </p:spTree>
    <p:extLst>
      <p:ext uri="{BB962C8B-B14F-4D97-AF65-F5344CB8AC3E}">
        <p14:creationId xmlns:p14="http://schemas.microsoft.com/office/powerpoint/2010/main" val="196457037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3152</Words>
  <Application>Microsoft Office PowerPoint</Application>
  <PresentationFormat>如螢幕大小 (4:3)</PresentationFormat>
  <Paragraphs>335</Paragraphs>
  <Slides>31</Slides>
  <Notes>0</Notes>
  <HiddenSlides>0</HiddenSlides>
  <MMClips>0</MMClips>
  <ScaleCrop>false</ScaleCrop>
  <HeadingPairs>
    <vt:vector size="4" baseType="variant">
      <vt:variant>
        <vt:lpstr>佈景主題</vt:lpstr>
      </vt:variant>
      <vt:variant>
        <vt:i4>1</vt:i4>
      </vt:variant>
      <vt:variant>
        <vt:lpstr>投影片標題</vt:lpstr>
      </vt:variant>
      <vt:variant>
        <vt:i4>31</vt:i4>
      </vt:variant>
    </vt:vector>
  </HeadingPairs>
  <TitlesOfParts>
    <vt:vector size="32"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MOJ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MOJ</dc:creator>
  <cp:lastModifiedBy>MOJ</cp:lastModifiedBy>
  <cp:revision>118</cp:revision>
  <cp:lastPrinted>2017-03-31T03:28:27Z</cp:lastPrinted>
  <dcterms:created xsi:type="dcterms:W3CDTF">2017-03-30T10:41:28Z</dcterms:created>
  <dcterms:modified xsi:type="dcterms:W3CDTF">2017-04-14T04:53:55Z</dcterms:modified>
</cp:coreProperties>
</file>